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7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99" r:id="rId11"/>
    <p:sldId id="300" r:id="rId12"/>
    <p:sldId id="271" r:id="rId13"/>
    <p:sldId id="296" r:id="rId14"/>
    <p:sldId id="297" r:id="rId15"/>
    <p:sldId id="273" r:id="rId16"/>
    <p:sldId id="274" r:id="rId17"/>
    <p:sldId id="276" r:id="rId18"/>
    <p:sldId id="277" r:id="rId19"/>
    <p:sldId id="279" r:id="rId20"/>
    <p:sldId id="280" r:id="rId21"/>
    <p:sldId id="301" r:id="rId22"/>
    <p:sldId id="281" r:id="rId23"/>
    <p:sldId id="282" r:id="rId24"/>
    <p:sldId id="283" r:id="rId25"/>
    <p:sldId id="284" r:id="rId26"/>
    <p:sldId id="285" r:id="rId27"/>
    <p:sldId id="278" r:id="rId28"/>
    <p:sldId id="286" r:id="rId29"/>
    <p:sldId id="287" r:id="rId30"/>
    <p:sldId id="288" r:id="rId31"/>
    <p:sldId id="298" r:id="rId32"/>
    <p:sldId id="302" r:id="rId33"/>
    <p:sldId id="289" r:id="rId34"/>
    <p:sldId id="290" r:id="rId35"/>
    <p:sldId id="291" r:id="rId36"/>
    <p:sldId id="292" r:id="rId37"/>
    <p:sldId id="293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0" autoAdjust="0"/>
    <p:restoredTop sz="94630" autoAdjust="0"/>
  </p:normalViewPr>
  <p:slideViewPr>
    <p:cSldViewPr>
      <p:cViewPr varScale="1">
        <p:scale>
          <a:sx n="97" d="100"/>
          <a:sy n="97" d="100"/>
        </p:scale>
        <p:origin x="951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24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BEEC12-7225-43F2-95CD-ACAF1E3FAA4D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384188-A062-4D89-B7F8-1298AAC0C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00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4498625F-C00E-4642-A83D-64A662274582}" type="slidenum">
              <a:rPr lang="en-US" sz="1200">
                <a:latin typeface="Calibri" pitchFamily="34" charset="0"/>
              </a:rPr>
              <a:pPr eaLnBrk="1" hangingPunct="1"/>
              <a:t>1</a:t>
            </a:fld>
            <a:endParaRPr lang="en-US" sz="1200">
              <a:latin typeface="Calibri" pitchFamily="34" charset="0"/>
            </a:endParaRPr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45246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095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45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466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94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094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1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733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83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22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42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21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609B3-3761-4E11-9C37-5F868CD6E8DF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A33CB-DD8B-45A9-A2F9-2FC39B2DA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993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bullypulpitgames.com/wiki/index.php?title=Saturday_Night_'78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3349625"/>
            <a:ext cx="7772400" cy="1470025"/>
          </a:xfrm>
        </p:spPr>
        <p:txBody>
          <a:bodyPr/>
          <a:lstStyle/>
          <a:p>
            <a:pPr algn="l" eaLnBrk="1" hangingPunct="1"/>
            <a:r>
              <a:rPr lang="fr-FR" dirty="0" err="1" smtClean="0"/>
              <a:t>Writing</a:t>
            </a:r>
            <a:r>
              <a:rPr lang="fr-FR" dirty="0" smtClean="0"/>
              <a:t> </a:t>
            </a:r>
            <a:r>
              <a:rPr lang="fr-FR" dirty="0" err="1" smtClean="0"/>
              <a:t>playsets</a:t>
            </a:r>
            <a:r>
              <a:rPr lang="fr-FR" dirty="0" smtClean="0"/>
              <a:t> for </a:t>
            </a:r>
            <a:r>
              <a:rPr lang="fr-FR" dirty="0" err="1" smtClean="0"/>
              <a:t>Fiascomatic</a:t>
            </a:r>
            <a:endParaRPr lang="en-US" dirty="0" smtClean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5334000"/>
            <a:ext cx="6400800" cy="1752600"/>
          </a:xfrm>
        </p:spPr>
        <p:txBody>
          <a:bodyPr/>
          <a:lstStyle/>
          <a:p>
            <a:pPr eaLnBrk="1" hangingPunct="1"/>
            <a:endParaRPr lang="en-US" sz="1800" dirty="0" smtClean="0">
              <a:solidFill>
                <a:srgbClr val="898989"/>
              </a:solidFill>
            </a:endParaRPr>
          </a:p>
          <a:p>
            <a:pPr eaLnBrk="1" hangingPunct="1"/>
            <a:endParaRPr lang="en-US" dirty="0" smtClean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4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 never get to play Fiasco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It </a:t>
            </a:r>
            <a:r>
              <a:rPr lang="en-US" b="1" dirty="0" smtClean="0">
                <a:solidFill>
                  <a:srgbClr val="E46C0A"/>
                </a:solidFill>
              </a:rPr>
              <a:t>takes too long</a:t>
            </a:r>
            <a:r>
              <a:rPr lang="en-US" dirty="0" smtClean="0"/>
              <a:t>!</a:t>
            </a:r>
          </a:p>
          <a:p>
            <a:r>
              <a:rPr lang="en-US" b="1" dirty="0" smtClean="0">
                <a:solidFill>
                  <a:srgbClr val="E46C0A"/>
                </a:solidFill>
              </a:rPr>
              <a:t>Setup</a:t>
            </a:r>
            <a:r>
              <a:rPr lang="en-US" dirty="0" smtClean="0"/>
              <a:t> usually takes </a:t>
            </a:r>
            <a:r>
              <a:rPr lang="en-US" b="1" dirty="0" smtClean="0">
                <a:solidFill>
                  <a:srgbClr val="E46C0A"/>
                </a:solidFill>
              </a:rPr>
              <a:t>2 hours</a:t>
            </a:r>
          </a:p>
          <a:p>
            <a:r>
              <a:rPr lang="en-US" dirty="0" smtClean="0"/>
              <a:t>Then your supposed to play </a:t>
            </a:r>
            <a:r>
              <a:rPr lang="en-US" b="1" dirty="0" smtClean="0">
                <a:solidFill>
                  <a:srgbClr val="E46C0A"/>
                </a:solidFill>
              </a:rPr>
              <a:t>2 acts</a:t>
            </a:r>
          </a:p>
          <a:p>
            <a:pPr lvl="1"/>
            <a:r>
              <a:rPr lang="en-US" dirty="0" smtClean="0"/>
              <a:t>With </a:t>
            </a:r>
            <a:r>
              <a:rPr lang="en-US" b="1" dirty="0" smtClean="0">
                <a:solidFill>
                  <a:srgbClr val="E46C0A"/>
                </a:solidFill>
              </a:rPr>
              <a:t>2 scenes for each character </a:t>
            </a:r>
            <a:r>
              <a:rPr lang="en-US" dirty="0" smtClean="0"/>
              <a:t>in each act</a:t>
            </a:r>
          </a:p>
          <a:p>
            <a:pPr lvl="1"/>
            <a:r>
              <a:rPr lang="en-US" dirty="0" smtClean="0"/>
              <a:t>Each scene usually takes at least </a:t>
            </a:r>
            <a:r>
              <a:rPr lang="en-US" b="1" dirty="0" smtClean="0">
                <a:solidFill>
                  <a:srgbClr val="E46C0A"/>
                </a:solidFill>
              </a:rPr>
              <a:t>10 minutes</a:t>
            </a:r>
          </a:p>
          <a:p>
            <a:r>
              <a:rPr lang="en-US" dirty="0" smtClean="0"/>
              <a:t>Then you do a </a:t>
            </a:r>
            <a:r>
              <a:rPr lang="en-US" b="1" dirty="0" smtClean="0">
                <a:solidFill>
                  <a:srgbClr val="E46C0A"/>
                </a:solidFill>
              </a:rPr>
              <a:t>closing montage</a:t>
            </a:r>
          </a:p>
          <a:p>
            <a:r>
              <a:rPr lang="en-US" dirty="0" smtClean="0"/>
              <a:t>So even with only 3 players, you’re looking at </a:t>
            </a:r>
            <a:r>
              <a:rPr lang="en-US" b="1" dirty="0" smtClean="0">
                <a:solidFill>
                  <a:srgbClr val="E46C0A"/>
                </a:solidFill>
              </a:rPr>
              <a:t>4-5 hours </a:t>
            </a:r>
            <a:endParaRPr lang="en-US" b="1" dirty="0">
              <a:solidFill>
                <a:srgbClr val="E46C0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906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to the rescue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I’ve written a </a:t>
            </a:r>
            <a:r>
              <a:rPr lang="en-US" b="1" dirty="0" smtClean="0">
                <a:solidFill>
                  <a:srgbClr val="E46C0A"/>
                </a:solidFill>
              </a:rPr>
              <a:t>Fiasco setup generator</a:t>
            </a:r>
          </a:p>
          <a:p>
            <a:r>
              <a:rPr lang="en-US" dirty="0" smtClean="0"/>
              <a:t>You’re going to </a:t>
            </a:r>
            <a:r>
              <a:rPr lang="en-US" b="1" dirty="0" smtClean="0">
                <a:solidFill>
                  <a:srgbClr val="E46C0A"/>
                </a:solidFill>
              </a:rPr>
              <a:t>write </a:t>
            </a:r>
            <a:r>
              <a:rPr lang="en-US" b="1" dirty="0" err="1" smtClean="0">
                <a:solidFill>
                  <a:srgbClr val="E46C0A"/>
                </a:solidFill>
              </a:rPr>
              <a:t>playsets</a:t>
            </a:r>
            <a:r>
              <a:rPr lang="en-US" b="1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for it</a:t>
            </a:r>
          </a:p>
          <a:p>
            <a:r>
              <a:rPr lang="en-US" dirty="0" smtClean="0"/>
              <a:t>And next Friday, we’ll </a:t>
            </a:r>
            <a:r>
              <a:rPr lang="en-US" b="1" dirty="0" smtClean="0">
                <a:solidFill>
                  <a:srgbClr val="E46C0A"/>
                </a:solidFill>
              </a:rPr>
              <a:t>play them in class</a:t>
            </a:r>
          </a:p>
          <a:p>
            <a:pPr lvl="1"/>
            <a:r>
              <a:rPr lang="en-US" dirty="0" smtClean="0"/>
              <a:t>Or rather however much we can manage in an hour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93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Generating a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Start from a </a:t>
            </a:r>
            <a:r>
              <a:rPr lang="en-US" b="1" dirty="0" err="1" smtClean="0">
                <a:solidFill>
                  <a:srgbClr val="E46C0A"/>
                </a:solidFill>
              </a:rPr>
              <a:t>playset</a:t>
            </a:r>
            <a:endParaRPr lang="en-US" b="1" dirty="0" smtClean="0">
              <a:solidFill>
                <a:srgbClr val="E46C0A"/>
              </a:solidFill>
            </a:endParaRPr>
          </a:p>
          <a:p>
            <a:pPr lvl="1"/>
            <a:r>
              <a:rPr lang="en-US" dirty="0" smtClean="0"/>
              <a:t>Defines possible relationships, locations, etc.</a:t>
            </a:r>
          </a:p>
          <a:p>
            <a:pPr>
              <a:spcBef>
                <a:spcPts val="1800"/>
              </a:spcBef>
            </a:pPr>
            <a:r>
              <a:rPr lang="en-US" b="1" dirty="0" smtClean="0">
                <a:solidFill>
                  <a:srgbClr val="E46C0A"/>
                </a:solidFill>
              </a:rPr>
              <a:t>Randomly choose </a:t>
            </a:r>
            <a:r>
              <a:rPr lang="en-US" dirty="0" smtClean="0"/>
              <a:t>appropriate relationships, etc.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So it’s kind of like </a:t>
            </a:r>
            <a:r>
              <a:rPr lang="en-US" b="1" dirty="0" smtClean="0">
                <a:solidFill>
                  <a:srgbClr val="E46C0A"/>
                </a:solidFill>
              </a:rPr>
              <a:t>MADLIBs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Problem: some combinations are </a:t>
            </a:r>
            <a:r>
              <a:rPr lang="en-US" b="1" dirty="0" smtClean="0">
                <a:solidFill>
                  <a:srgbClr val="E46C0A"/>
                </a:solidFill>
              </a:rPr>
              <a:t>contradictory</a:t>
            </a:r>
          </a:p>
          <a:p>
            <a:pPr lvl="1"/>
            <a:r>
              <a:rPr lang="en-US" dirty="0" smtClean="0"/>
              <a:t>Doesn’t make sense for a character to be both a cop and a reporter</a:t>
            </a:r>
          </a:p>
          <a:p>
            <a:pPr lvl="1"/>
            <a:r>
              <a:rPr lang="en-US" dirty="0" smtClean="0"/>
              <a:t>Or for A to be B’s parent and B also to be A’s parent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So we need to filter our selections to avoid </a:t>
            </a:r>
            <a:r>
              <a:rPr lang="en-US" b="1" dirty="0" smtClean="0">
                <a:solidFill>
                  <a:srgbClr val="E46C0A"/>
                </a:solidFill>
              </a:rPr>
              <a:t>contradictions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14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 setup is a collection of </a:t>
            </a:r>
            <a:r>
              <a:rPr lang="en-US" b="1" dirty="0" smtClean="0">
                <a:solidFill>
                  <a:srgbClr val="E46C0A"/>
                </a:solidFill>
              </a:rPr>
              <a:t>facts</a:t>
            </a:r>
          </a:p>
          <a:p>
            <a:pPr>
              <a:spcBef>
                <a:spcPts val="1800"/>
              </a:spcBef>
            </a:pPr>
            <a:r>
              <a:rPr lang="en-US" b="1" dirty="0" smtClean="0">
                <a:solidFill>
                  <a:srgbClr val="E46C0A"/>
                </a:solidFill>
              </a:rPr>
              <a:t>Try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b="1" dirty="0" smtClean="0">
                <a:solidFill>
                  <a:srgbClr val="E46C0A"/>
                </a:solidFill>
              </a:rPr>
              <a:t>different combinations </a:t>
            </a:r>
            <a:r>
              <a:rPr lang="en-US" dirty="0" smtClean="0"/>
              <a:t>of them until you find one that’s </a:t>
            </a:r>
            <a:r>
              <a:rPr lang="en-US" b="1" dirty="0" smtClean="0">
                <a:solidFill>
                  <a:srgbClr val="E46C0A"/>
                </a:solidFill>
              </a:rPr>
              <a:t>consistent</a:t>
            </a:r>
          </a:p>
          <a:p>
            <a:pPr lvl="1"/>
            <a:r>
              <a:rPr lang="en-US" dirty="0" smtClean="0"/>
              <a:t>Don’t want contradictory facts</a:t>
            </a:r>
          </a:p>
          <a:p>
            <a:pPr lvl="2"/>
            <a:r>
              <a:rPr lang="en-US" dirty="0" smtClean="0"/>
              <a:t>A superhero who’s trying to cause the apocalypse</a:t>
            </a:r>
          </a:p>
          <a:p>
            <a:pPr lvl="3"/>
            <a:r>
              <a:rPr lang="en-US" dirty="0" smtClean="0"/>
              <a:t>Unless you’re going for a dark Watchman-style story</a:t>
            </a:r>
          </a:p>
          <a:p>
            <a:pPr lvl="2"/>
            <a:r>
              <a:rPr lang="en-US" dirty="0" smtClean="0"/>
              <a:t>A villain who rescues puppies</a:t>
            </a:r>
          </a:p>
          <a:p>
            <a:pPr lvl="3"/>
            <a:r>
              <a:rPr lang="en-US" dirty="0" smtClean="0"/>
              <a:t>Unless you’re going for comedy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Unfortunately, this isn’t how Prolog works</a:t>
            </a:r>
          </a:p>
          <a:p>
            <a:pPr lvl="1"/>
            <a:r>
              <a:rPr lang="en-US" dirty="0" smtClean="0"/>
              <a:t>It wants you to </a:t>
            </a:r>
            <a:r>
              <a:rPr lang="en-US" b="1" dirty="0" smtClean="0">
                <a:solidFill>
                  <a:srgbClr val="E46C0A"/>
                </a:solidFill>
              </a:rPr>
              <a:t>give it facts</a:t>
            </a:r>
          </a:p>
          <a:p>
            <a:pPr lvl="1"/>
            <a:r>
              <a:rPr lang="en-US" dirty="0" smtClean="0"/>
              <a:t>And it will make </a:t>
            </a:r>
            <a:r>
              <a:rPr lang="en-US" b="1" dirty="0" smtClean="0">
                <a:solidFill>
                  <a:srgbClr val="E46C0A"/>
                </a:solidFill>
              </a:rPr>
              <a:t>inferences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from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55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a Prolog program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Given a </a:t>
            </a:r>
            <a:r>
              <a:rPr lang="en-US" b="1" dirty="0" err="1" smtClean="0">
                <a:solidFill>
                  <a:srgbClr val="E46C0A"/>
                </a:solidFill>
              </a:rPr>
              <a:t>playset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specifying</a:t>
            </a:r>
          </a:p>
          <a:p>
            <a:pPr lvl="1"/>
            <a:r>
              <a:rPr lang="en-US" b="1" dirty="0" smtClean="0">
                <a:solidFill>
                  <a:srgbClr val="E46C0A"/>
                </a:solidFill>
              </a:rPr>
              <a:t>Possible facts </a:t>
            </a:r>
            <a:r>
              <a:rPr lang="en-US" dirty="0" smtClean="0"/>
              <a:t>about </a:t>
            </a:r>
            <a:r>
              <a:rPr lang="en-US" b="1" dirty="0" smtClean="0">
                <a:solidFill>
                  <a:srgbClr val="E46C0A"/>
                </a:solidFill>
              </a:rPr>
              <a:t>relationships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rgbClr val="E46C0A"/>
                </a:solidFill>
              </a:rPr>
              <a:t>needs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rgbClr val="E46C0A"/>
                </a:solidFill>
              </a:rPr>
              <a:t>locations</a:t>
            </a:r>
            <a:r>
              <a:rPr lang="en-US" dirty="0" smtClean="0"/>
              <a:t>, and </a:t>
            </a:r>
            <a:r>
              <a:rPr lang="en-US" b="1" dirty="0" smtClean="0">
                <a:solidFill>
                  <a:srgbClr val="E46C0A"/>
                </a:solidFill>
              </a:rPr>
              <a:t>objects</a:t>
            </a:r>
            <a:r>
              <a:rPr lang="en-US" dirty="0" smtClean="0"/>
              <a:t>.</a:t>
            </a:r>
          </a:p>
          <a:p>
            <a:pPr lvl="1"/>
            <a:r>
              <a:rPr lang="en-US" b="1" dirty="0" smtClean="0">
                <a:solidFill>
                  <a:srgbClr val="E46C0A"/>
                </a:solidFill>
              </a:rPr>
              <a:t>Implications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of different facts</a:t>
            </a:r>
          </a:p>
          <a:p>
            <a:pPr lvl="2"/>
            <a:r>
              <a:rPr lang="en-US" dirty="0" smtClean="0"/>
              <a:t>Other facts they imply</a:t>
            </a:r>
          </a:p>
          <a:p>
            <a:pPr lvl="1"/>
            <a:r>
              <a:rPr lang="en-US" dirty="0" smtClean="0"/>
              <a:t>What possible facts </a:t>
            </a:r>
            <a:r>
              <a:rPr lang="en-US" b="1" dirty="0" smtClean="0">
                <a:solidFill>
                  <a:srgbClr val="E46C0A"/>
                </a:solidFill>
              </a:rPr>
              <a:t>contradict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one another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 computes random setups</a:t>
            </a:r>
          </a:p>
          <a:p>
            <a:pPr lvl="1"/>
            <a:r>
              <a:rPr lang="en-US" dirty="0" smtClean="0"/>
              <a:t>Keeps a </a:t>
            </a:r>
            <a:r>
              <a:rPr lang="en-US" b="1" dirty="0" smtClean="0">
                <a:solidFill>
                  <a:srgbClr val="E46C0A"/>
                </a:solidFill>
              </a:rPr>
              <a:t>list of facts </a:t>
            </a:r>
            <a:r>
              <a:rPr lang="en-US" dirty="0" smtClean="0"/>
              <a:t>in the setup</a:t>
            </a:r>
          </a:p>
          <a:p>
            <a:pPr lvl="1"/>
            <a:r>
              <a:rPr lang="en-US" b="1" dirty="0" smtClean="0">
                <a:solidFill>
                  <a:srgbClr val="E46C0A"/>
                </a:solidFill>
              </a:rPr>
              <a:t>Chooses a new fact </a:t>
            </a:r>
            <a:r>
              <a:rPr lang="en-US" dirty="0" smtClean="0"/>
              <a:t>to add</a:t>
            </a:r>
          </a:p>
          <a:p>
            <a:pPr lvl="2"/>
            <a:r>
              <a:rPr lang="en-US" dirty="0" smtClean="0"/>
              <a:t>Computes a list of all its </a:t>
            </a:r>
            <a:r>
              <a:rPr lang="en-US" b="1" dirty="0" smtClean="0">
                <a:solidFill>
                  <a:srgbClr val="E46C0A"/>
                </a:solidFill>
              </a:rPr>
              <a:t>implications</a:t>
            </a:r>
          </a:p>
          <a:p>
            <a:pPr lvl="3"/>
            <a:r>
              <a:rPr lang="en-US" dirty="0" smtClean="0"/>
              <a:t>So it’s </a:t>
            </a:r>
            <a:r>
              <a:rPr lang="en-US" b="1" dirty="0" smtClean="0">
                <a:solidFill>
                  <a:srgbClr val="E46C0A"/>
                </a:solidFill>
              </a:rPr>
              <a:t>forward-chaining</a:t>
            </a:r>
          </a:p>
          <a:p>
            <a:pPr lvl="2"/>
            <a:r>
              <a:rPr lang="en-US" b="1" dirty="0" smtClean="0">
                <a:solidFill>
                  <a:srgbClr val="E46C0A"/>
                </a:solidFill>
              </a:rPr>
              <a:t>Checks them </a:t>
            </a:r>
            <a:r>
              <a:rPr lang="en-US" dirty="0" smtClean="0"/>
              <a:t>against the list of existing facts</a:t>
            </a:r>
          </a:p>
          <a:p>
            <a:pPr lvl="2"/>
            <a:r>
              <a:rPr lang="en-US" b="1" dirty="0" smtClean="0">
                <a:solidFill>
                  <a:srgbClr val="E46C0A"/>
                </a:solidFill>
              </a:rPr>
              <a:t>Backtracks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if it finds a contradiction</a:t>
            </a:r>
          </a:p>
          <a:p>
            <a:pPr lvl="2"/>
            <a:r>
              <a:rPr lang="en-US" b="1" dirty="0" smtClean="0">
                <a:solidFill>
                  <a:srgbClr val="E46C0A"/>
                </a:solidFill>
              </a:rPr>
              <a:t>Adds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them to the list if not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89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 setup looks like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A setup is bunch of facts of the form</a:t>
            </a:r>
          </a:p>
          <a:p>
            <a:r>
              <a:rPr lang="en-US" b="1" dirty="0" smtClean="0">
                <a:solidFill>
                  <a:srgbClr val="E46C0A"/>
                </a:solidFill>
              </a:rPr>
              <a:t>relationship</a:t>
            </a:r>
            <a:r>
              <a:rPr lang="en-US" dirty="0" smtClean="0"/>
              <a:t>(Character1, Relationship, Character2)</a:t>
            </a:r>
          </a:p>
          <a:p>
            <a:pPr lvl="2"/>
            <a:r>
              <a:rPr lang="en-US" dirty="0" smtClean="0"/>
              <a:t>relationship(</a:t>
            </a:r>
            <a:r>
              <a:rPr lang="en-US" dirty="0" err="1" smtClean="0"/>
              <a:t>fred</a:t>
            </a:r>
            <a:r>
              <a:rPr lang="en-US" dirty="0" smtClean="0"/>
              <a:t>, siblings, charlotte)</a:t>
            </a:r>
          </a:p>
          <a:p>
            <a:pPr lvl="2"/>
            <a:r>
              <a:rPr lang="en-US" dirty="0" smtClean="0"/>
              <a:t>relationship(charlotte, </a:t>
            </a:r>
            <a:r>
              <a:rPr lang="en-US" dirty="0" err="1" smtClean="0"/>
              <a:t>parent_of</a:t>
            </a:r>
            <a:r>
              <a:rPr lang="en-US" dirty="0" smtClean="0"/>
              <a:t>, </a:t>
            </a:r>
            <a:r>
              <a:rPr lang="en-US" dirty="0" err="1" smtClean="0"/>
              <a:t>fred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relationship(charlotte, boss-employee, </a:t>
            </a:r>
            <a:r>
              <a:rPr lang="en-US" dirty="0" err="1" smtClean="0"/>
              <a:t>fred</a:t>
            </a:r>
            <a:r>
              <a:rPr lang="en-US" dirty="0" smtClean="0"/>
              <a:t>)</a:t>
            </a:r>
          </a:p>
          <a:p>
            <a:r>
              <a:rPr lang="en-US" b="1" dirty="0" smtClean="0">
                <a:solidFill>
                  <a:srgbClr val="E46C0A"/>
                </a:solidFill>
              </a:rPr>
              <a:t>needs</a:t>
            </a:r>
            <a:r>
              <a:rPr lang="en-US" dirty="0" smtClean="0"/>
              <a:t>(Character, Need)</a:t>
            </a:r>
          </a:p>
          <a:p>
            <a:pPr lvl="1"/>
            <a:r>
              <a:rPr lang="en-US" dirty="0" smtClean="0"/>
              <a:t>needs(charlotte, </a:t>
            </a:r>
            <a:r>
              <a:rPr lang="en-US" dirty="0" err="1" smtClean="0"/>
              <a:t>fifty_grand_by_tuesday</a:t>
            </a:r>
            <a:r>
              <a:rPr lang="en-US" dirty="0" smtClean="0"/>
              <a:t>)</a:t>
            </a:r>
          </a:p>
          <a:p>
            <a:r>
              <a:rPr lang="en-US" b="1" dirty="0" smtClean="0">
                <a:solidFill>
                  <a:srgbClr val="E46C0A"/>
                </a:solidFill>
              </a:rPr>
              <a:t>has</a:t>
            </a:r>
            <a:r>
              <a:rPr lang="en-US" dirty="0" smtClean="0"/>
              <a:t>(Character, Object)</a:t>
            </a:r>
          </a:p>
          <a:p>
            <a:pPr lvl="1"/>
            <a:r>
              <a:rPr lang="en-US" dirty="0" smtClean="0"/>
              <a:t>has(</a:t>
            </a:r>
            <a:r>
              <a:rPr lang="en-US" dirty="0" err="1" smtClean="0"/>
              <a:t>fred</a:t>
            </a:r>
            <a:r>
              <a:rPr lang="en-US" dirty="0" smtClean="0"/>
              <a:t>, </a:t>
            </a:r>
            <a:r>
              <a:rPr lang="en-US" dirty="0" err="1" smtClean="0"/>
              <a:t>a_dog_with_a_lisp</a:t>
            </a:r>
            <a:r>
              <a:rPr lang="en-US" dirty="0" smtClean="0"/>
              <a:t>)</a:t>
            </a:r>
          </a:p>
          <a:p>
            <a:r>
              <a:rPr lang="en-US" b="1" dirty="0" smtClean="0">
                <a:solidFill>
                  <a:srgbClr val="E46C0A"/>
                </a:solidFill>
              </a:rPr>
              <a:t>at</a:t>
            </a:r>
            <a:r>
              <a:rPr lang="en-US" dirty="0" smtClean="0"/>
              <a:t>(Character, Location)</a:t>
            </a:r>
          </a:p>
          <a:p>
            <a:pPr lvl="1"/>
            <a:r>
              <a:rPr lang="en-US" dirty="0" smtClean="0"/>
              <a:t>at(</a:t>
            </a:r>
            <a:r>
              <a:rPr lang="en-US" dirty="0" err="1" smtClean="0"/>
              <a:t>fred</a:t>
            </a:r>
            <a:r>
              <a:rPr lang="en-US" dirty="0" smtClean="0"/>
              <a:t>, </a:t>
            </a:r>
            <a:r>
              <a:rPr lang="en-US" dirty="0" err="1" smtClean="0"/>
              <a:t>elvis_presley_impersonator_convention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415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 </a:t>
            </a:r>
            <a:r>
              <a:rPr lang="en-US" dirty="0" err="1" smtClean="0"/>
              <a:t>playset</a:t>
            </a:r>
            <a:r>
              <a:rPr lang="en-US" dirty="0" smtClean="0"/>
              <a:t> looks like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 </a:t>
            </a:r>
            <a:r>
              <a:rPr lang="en-US" dirty="0" err="1" smtClean="0"/>
              <a:t>playset</a:t>
            </a:r>
            <a:r>
              <a:rPr lang="en-US" dirty="0" smtClean="0"/>
              <a:t> is bunch of facts and rules in Prolog that define</a:t>
            </a:r>
          </a:p>
          <a:p>
            <a:pPr lvl="1"/>
            <a:r>
              <a:rPr lang="en-US" dirty="0" smtClean="0"/>
              <a:t>Possible </a:t>
            </a:r>
            <a:r>
              <a:rPr lang="en-US" b="1" dirty="0" smtClean="0">
                <a:solidFill>
                  <a:srgbClr val="E46C0A"/>
                </a:solidFill>
              </a:rPr>
              <a:t>relationships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rgbClr val="E46C0A"/>
                </a:solidFill>
              </a:rPr>
              <a:t>needs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rgbClr val="E46C0A"/>
                </a:solidFill>
              </a:rPr>
              <a:t>locations</a:t>
            </a:r>
            <a:r>
              <a:rPr lang="en-US" dirty="0" smtClean="0"/>
              <a:t>, and </a:t>
            </a:r>
            <a:r>
              <a:rPr lang="en-US" b="1" dirty="0" smtClean="0">
                <a:solidFill>
                  <a:srgbClr val="E46C0A"/>
                </a:solidFill>
              </a:rPr>
              <a:t>objects</a:t>
            </a:r>
          </a:p>
          <a:p>
            <a:pPr lvl="2"/>
            <a:r>
              <a:rPr lang="en-US" dirty="0" smtClean="0"/>
              <a:t>relation(</a:t>
            </a:r>
            <a:r>
              <a:rPr lang="en-US" dirty="0" err="1" smtClean="0"/>
              <a:t>parent_of</a:t>
            </a:r>
            <a:r>
              <a:rPr lang="en-US" dirty="0" smtClean="0"/>
              <a:t>).</a:t>
            </a:r>
          </a:p>
          <a:p>
            <a:pPr lvl="2"/>
            <a:r>
              <a:rPr lang="en-US" dirty="0" smtClean="0"/>
              <a:t>relation(siblings).</a:t>
            </a:r>
          </a:p>
          <a:p>
            <a:pPr lvl="2"/>
            <a:r>
              <a:rPr lang="en-US" dirty="0" smtClean="0"/>
              <a:t>location(</a:t>
            </a:r>
            <a:r>
              <a:rPr lang="en-US" dirty="0" err="1" smtClean="0"/>
              <a:t>elvis_presley_impersonator_convention</a:t>
            </a:r>
            <a:r>
              <a:rPr lang="en-US" dirty="0" smtClean="0"/>
              <a:t>).</a:t>
            </a:r>
          </a:p>
          <a:p>
            <a:pPr lvl="1"/>
            <a:r>
              <a:rPr lang="en-US" b="1" dirty="0" smtClean="0">
                <a:solidFill>
                  <a:srgbClr val="E46C0A"/>
                </a:solidFill>
              </a:rPr>
              <a:t>Implications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of the above</a:t>
            </a:r>
          </a:p>
          <a:p>
            <a:pPr lvl="2"/>
            <a:r>
              <a:rPr lang="en-US" dirty="0" smtClean="0"/>
              <a:t>Examples:</a:t>
            </a:r>
          </a:p>
          <a:p>
            <a:pPr lvl="3"/>
            <a:r>
              <a:rPr lang="en-US" dirty="0" smtClean="0"/>
              <a:t>implies(relationship(X, sibling, Y), </a:t>
            </a:r>
            <a:br>
              <a:rPr lang="en-US" dirty="0" smtClean="0"/>
            </a:br>
            <a:r>
              <a:rPr lang="en-US" dirty="0" smtClean="0"/>
              <a:t>              relationship(X, family, Y)).</a:t>
            </a:r>
          </a:p>
          <a:p>
            <a:pPr lvl="1"/>
            <a:r>
              <a:rPr lang="en-US" dirty="0" smtClean="0"/>
              <a:t>What facts are </a:t>
            </a:r>
            <a:r>
              <a:rPr lang="en-US" b="1" dirty="0" smtClean="0">
                <a:solidFill>
                  <a:srgbClr val="E46C0A"/>
                </a:solidFill>
              </a:rPr>
              <a:t>contradictory</a:t>
            </a:r>
          </a:p>
          <a:p>
            <a:pPr lvl="2"/>
            <a:r>
              <a:rPr lang="en-US" dirty="0" smtClean="0"/>
              <a:t>contradiction(relationship(X, </a:t>
            </a:r>
            <a:r>
              <a:rPr lang="en-US" dirty="0" err="1" smtClean="0"/>
              <a:t>parent_of</a:t>
            </a:r>
            <a:r>
              <a:rPr lang="en-US" dirty="0" smtClean="0"/>
              <a:t>, Y),</a:t>
            </a:r>
            <a:br>
              <a:rPr lang="en-US" dirty="0" smtClean="0"/>
            </a:br>
            <a:r>
              <a:rPr lang="en-US" dirty="0" smtClean="0"/>
              <a:t>                          relationship(Y, </a:t>
            </a:r>
            <a:r>
              <a:rPr lang="en-US" dirty="0" err="1" smtClean="0"/>
              <a:t>parent_of</a:t>
            </a:r>
            <a:r>
              <a:rPr lang="en-US" dirty="0" smtClean="0"/>
              <a:t>, X)).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05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Defining relations, needs, objects, and locations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Add facts like these to your prolog file</a:t>
            </a:r>
          </a:p>
          <a:p>
            <a:r>
              <a:rPr lang="en-US" b="1" dirty="0" smtClean="0">
                <a:solidFill>
                  <a:srgbClr val="E46C0A"/>
                </a:solidFill>
              </a:rPr>
              <a:t>relation</a:t>
            </a:r>
            <a:r>
              <a:rPr lang="en-US" dirty="0"/>
              <a:t>(</a:t>
            </a:r>
            <a:r>
              <a:rPr lang="en-US" dirty="0" err="1" smtClean="0"/>
              <a:t>RelationName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err="1" smtClean="0"/>
              <a:t>RelationName</a:t>
            </a:r>
            <a:r>
              <a:rPr lang="en-US" dirty="0" smtClean="0"/>
              <a:t> </a:t>
            </a:r>
            <a:r>
              <a:rPr lang="en-US" dirty="0"/>
              <a:t>is a possible relationship between characters</a:t>
            </a:r>
          </a:p>
          <a:p>
            <a:pPr lvl="1"/>
            <a:r>
              <a:rPr lang="en-US" dirty="0"/>
              <a:t>Example: relation(</a:t>
            </a:r>
            <a:r>
              <a:rPr lang="en-US" dirty="0" err="1"/>
              <a:t>parent_of</a:t>
            </a:r>
            <a:r>
              <a:rPr lang="en-US" dirty="0"/>
              <a:t>)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Allows facts like relationship(sally, </a:t>
            </a:r>
            <a:r>
              <a:rPr lang="en-US" dirty="0" err="1" smtClean="0"/>
              <a:t>parent_of</a:t>
            </a:r>
            <a:r>
              <a:rPr lang="en-US" dirty="0" smtClean="0"/>
              <a:t>, </a:t>
            </a:r>
            <a:r>
              <a:rPr lang="en-US" dirty="0" err="1" smtClean="0"/>
              <a:t>betsy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b="1" dirty="0" smtClean="0">
                <a:solidFill>
                  <a:srgbClr val="E46C0A"/>
                </a:solidFill>
              </a:rPr>
              <a:t>need</a:t>
            </a:r>
            <a:r>
              <a:rPr lang="en-US" dirty="0" smtClean="0"/>
              <a:t>(</a:t>
            </a:r>
            <a:r>
              <a:rPr lang="en-US" dirty="0" err="1" smtClean="0"/>
              <a:t>NeedName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Says </a:t>
            </a:r>
            <a:r>
              <a:rPr lang="en-US" dirty="0" err="1" smtClean="0"/>
              <a:t>NeedName</a:t>
            </a:r>
            <a:r>
              <a:rPr lang="en-US" dirty="0" smtClean="0"/>
              <a:t> is a possible need for characters</a:t>
            </a:r>
          </a:p>
          <a:p>
            <a:pPr lvl="1"/>
            <a:r>
              <a:rPr lang="en-US" dirty="0" smtClean="0"/>
              <a:t>So need(money) allows facts like needs(sally, money)</a:t>
            </a:r>
          </a:p>
          <a:p>
            <a:pPr>
              <a:spcBef>
                <a:spcPts val="1800"/>
              </a:spcBef>
            </a:pPr>
            <a:r>
              <a:rPr lang="en-US" b="1" dirty="0" smtClean="0">
                <a:solidFill>
                  <a:srgbClr val="E46C0A"/>
                </a:solidFill>
              </a:rPr>
              <a:t>object</a:t>
            </a:r>
            <a:r>
              <a:rPr lang="en-US" dirty="0" smtClean="0"/>
              <a:t>(</a:t>
            </a:r>
            <a:r>
              <a:rPr lang="en-US" dirty="0" err="1" smtClean="0"/>
              <a:t>ObjectName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Says </a:t>
            </a:r>
            <a:r>
              <a:rPr lang="en-US" dirty="0" err="1" smtClean="0"/>
              <a:t>ObjectName</a:t>
            </a:r>
            <a:r>
              <a:rPr lang="en-US" dirty="0" smtClean="0"/>
              <a:t> is a possible prop to add to the game</a:t>
            </a:r>
          </a:p>
          <a:p>
            <a:pPr>
              <a:spcBef>
                <a:spcPts val="1800"/>
              </a:spcBef>
            </a:pPr>
            <a:r>
              <a:rPr lang="en-US" b="1" dirty="0" smtClean="0">
                <a:solidFill>
                  <a:srgbClr val="E46C0A"/>
                </a:solidFill>
              </a:rPr>
              <a:t>location</a:t>
            </a:r>
            <a:r>
              <a:rPr lang="en-US" dirty="0" smtClean="0"/>
              <a:t>(</a:t>
            </a:r>
            <a:r>
              <a:rPr lang="en-US" dirty="0" err="1" smtClean="0"/>
              <a:t>LocationName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Say </a:t>
            </a:r>
            <a:r>
              <a:rPr lang="en-US" dirty="0" err="1" smtClean="0"/>
              <a:t>LocationName</a:t>
            </a:r>
            <a:r>
              <a:rPr lang="en-US" dirty="0" smtClean="0"/>
              <a:t> is a possible location to add to the game</a:t>
            </a:r>
          </a:p>
        </p:txBody>
      </p:sp>
    </p:spTree>
    <p:extLst>
      <p:ext uri="{BB962C8B-B14F-4D97-AF65-F5344CB8AC3E}">
        <p14:creationId xmlns:p14="http://schemas.microsoft.com/office/powerpoint/2010/main" val="4016000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Defining implications and contradictions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1800"/>
              </a:spcBef>
            </a:pPr>
            <a:r>
              <a:rPr lang="en-US" b="1" dirty="0" smtClean="0">
                <a:solidFill>
                  <a:srgbClr val="E46C0A"/>
                </a:solidFill>
              </a:rPr>
              <a:t>implies</a:t>
            </a:r>
            <a:r>
              <a:rPr lang="en-US" dirty="0"/>
              <a:t>(</a:t>
            </a:r>
            <a:r>
              <a:rPr lang="en-US" dirty="0" smtClean="0"/>
              <a:t>Fact1</a:t>
            </a:r>
            <a:r>
              <a:rPr lang="en-US" dirty="0"/>
              <a:t>, </a:t>
            </a:r>
            <a:r>
              <a:rPr lang="en-US" dirty="0" smtClean="0"/>
              <a:t>Fact2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Says that </a:t>
            </a:r>
            <a:r>
              <a:rPr lang="en-US" dirty="0" smtClean="0"/>
              <a:t>Fact1 </a:t>
            </a:r>
            <a:r>
              <a:rPr lang="en-US" dirty="0"/>
              <a:t>is true in a setup, then </a:t>
            </a:r>
            <a:r>
              <a:rPr lang="en-US" dirty="0" smtClean="0"/>
              <a:t>Fact2 </a:t>
            </a:r>
            <a:r>
              <a:rPr lang="en-US" dirty="0"/>
              <a:t>must be too</a:t>
            </a:r>
          </a:p>
          <a:p>
            <a:r>
              <a:rPr lang="en-US" b="1" dirty="0" smtClean="0">
                <a:solidFill>
                  <a:srgbClr val="E46C0A"/>
                </a:solidFill>
              </a:rPr>
              <a:t>contradiction</a:t>
            </a:r>
            <a:r>
              <a:rPr lang="en-US" dirty="0" smtClean="0"/>
              <a:t>(Fact1, </a:t>
            </a:r>
            <a:br>
              <a:rPr lang="en-US" dirty="0" smtClean="0"/>
            </a:br>
            <a:r>
              <a:rPr lang="en-US" dirty="0" smtClean="0"/>
              <a:t>                         Fact2)</a:t>
            </a:r>
          </a:p>
          <a:p>
            <a:pPr lvl="1"/>
            <a:r>
              <a:rPr lang="en-US" dirty="0" smtClean="0"/>
              <a:t>Says Fact1 and Fact2 can’t be true in the same setup</a:t>
            </a:r>
          </a:p>
          <a:p>
            <a:endParaRPr lang="en-US" dirty="0" smtClean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Most of the facts look like one of these</a:t>
            </a:r>
            <a:endParaRPr lang="en-US" dirty="0"/>
          </a:p>
          <a:p>
            <a:pPr lvl="1"/>
            <a:r>
              <a:rPr lang="en-US" dirty="0"/>
              <a:t>relationship(C1, R, C2)</a:t>
            </a:r>
          </a:p>
          <a:p>
            <a:pPr lvl="1"/>
            <a:r>
              <a:rPr lang="en-US" dirty="0"/>
              <a:t>role(C, </a:t>
            </a:r>
            <a:r>
              <a:rPr lang="en-US" dirty="0" smtClean="0"/>
              <a:t>Role)</a:t>
            </a:r>
            <a:endParaRPr lang="en-US" dirty="0"/>
          </a:p>
          <a:p>
            <a:pPr lvl="1"/>
            <a:r>
              <a:rPr lang="en-US" dirty="0"/>
              <a:t>needs(C, Need)</a:t>
            </a:r>
          </a:p>
          <a:p>
            <a:pPr lvl="1"/>
            <a:r>
              <a:rPr lang="en-US" dirty="0"/>
              <a:t>at(C, Location)</a:t>
            </a:r>
          </a:p>
          <a:p>
            <a:pPr lvl="1"/>
            <a:r>
              <a:rPr lang="en-US" dirty="0"/>
              <a:t>has(C, Object</a:t>
            </a:r>
            <a:r>
              <a:rPr lang="en-US" dirty="0" smtClean="0"/>
              <a:t>)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But you can </a:t>
            </a:r>
            <a:r>
              <a:rPr lang="en-US" b="1" dirty="0" smtClean="0">
                <a:solidFill>
                  <a:srgbClr val="E46C0A"/>
                </a:solidFill>
              </a:rPr>
              <a:t>add new kinds of facts </a:t>
            </a:r>
            <a:r>
              <a:rPr lang="en-US" dirty="0" smtClean="0"/>
              <a:t>if you want</a:t>
            </a:r>
          </a:p>
          <a:p>
            <a:pPr lvl="1"/>
            <a:r>
              <a:rPr lang="en-US" dirty="0" smtClean="0"/>
              <a:t>profession(C, Job)</a:t>
            </a:r>
          </a:p>
          <a:p>
            <a:pPr lvl="1"/>
            <a:r>
              <a:rPr lang="en-US" dirty="0" smtClean="0"/>
              <a:t>gender(C, Gender)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34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defining a symmetric relation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Some relationships are </a:t>
            </a:r>
            <a:r>
              <a:rPr lang="en-US" b="1" dirty="0" smtClean="0">
                <a:solidFill>
                  <a:srgbClr val="E46C0A"/>
                </a:solidFill>
              </a:rPr>
              <a:t>symmetric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(i.e. bidirectional)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We can teach that to the system by adding an </a:t>
            </a:r>
            <a:r>
              <a:rPr lang="en-US" b="1" dirty="0" smtClean="0">
                <a:solidFill>
                  <a:srgbClr val="E46C0A"/>
                </a:solidFill>
              </a:rPr>
              <a:t>implies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rule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495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relation</a:t>
            </a:r>
            <a:r>
              <a:rPr lang="en-US" sz="2400" dirty="0" smtClean="0"/>
              <a:t>(sibling).</a:t>
            </a:r>
          </a:p>
          <a:p>
            <a:pPr marL="0" indent="0">
              <a:buNone/>
            </a:pPr>
            <a:r>
              <a:rPr lang="en-US" sz="2400" b="1" dirty="0" smtClean="0"/>
              <a:t>implies</a:t>
            </a:r>
            <a:r>
              <a:rPr lang="en-US" sz="2400" dirty="0" smtClean="0"/>
              <a:t>(relationship(X, sibling, Y),</a:t>
            </a:r>
            <a:br>
              <a:rPr lang="en-US" sz="2400" dirty="0" smtClean="0"/>
            </a:br>
            <a:r>
              <a:rPr lang="en-US" sz="2400" dirty="0" smtClean="0"/>
              <a:t>               relationship(Y, sibling, X)).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753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Procedural content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In the games world,</a:t>
            </a:r>
          </a:p>
          <a:p>
            <a:pPr lvl="1"/>
            <a:r>
              <a:rPr lang="en-US" b="1" dirty="0" smtClean="0">
                <a:solidFill>
                  <a:srgbClr val="E46C0A"/>
                </a:solidFill>
              </a:rPr>
              <a:t>Content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means all the stuff that isn’t the game code</a:t>
            </a:r>
          </a:p>
          <a:p>
            <a:pPr lvl="2"/>
            <a:r>
              <a:rPr lang="en-US" dirty="0" smtClean="0"/>
              <a:t>Dialog</a:t>
            </a:r>
          </a:p>
          <a:p>
            <a:pPr lvl="2"/>
            <a:r>
              <a:rPr lang="en-US" dirty="0" smtClean="0"/>
              <a:t>Models, sprites, animations, textures</a:t>
            </a:r>
          </a:p>
          <a:p>
            <a:pPr lvl="2"/>
            <a:r>
              <a:rPr lang="en-US" dirty="0" smtClean="0"/>
              <a:t>Music</a:t>
            </a:r>
          </a:p>
          <a:p>
            <a:pPr lvl="2"/>
            <a:r>
              <a:rPr lang="en-US" dirty="0" smtClean="0"/>
              <a:t>Levels</a:t>
            </a:r>
          </a:p>
          <a:p>
            <a:pPr lvl="1"/>
            <a:r>
              <a:rPr lang="en-US" b="1" dirty="0" smtClean="0">
                <a:solidFill>
                  <a:srgbClr val="E46C0A"/>
                </a:solidFill>
              </a:rPr>
              <a:t>Procedural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means making something </a:t>
            </a:r>
            <a:r>
              <a:rPr lang="en-US" b="1" dirty="0" smtClean="0">
                <a:solidFill>
                  <a:srgbClr val="E46C0A"/>
                </a:solidFill>
              </a:rPr>
              <a:t>using an algorithm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So </a:t>
            </a:r>
            <a:r>
              <a:rPr lang="en-US" b="1" dirty="0" smtClean="0">
                <a:solidFill>
                  <a:srgbClr val="E46C0A"/>
                </a:solidFill>
              </a:rPr>
              <a:t>PCG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means </a:t>
            </a:r>
            <a:r>
              <a:rPr lang="en-US" b="1" dirty="0" smtClean="0">
                <a:solidFill>
                  <a:srgbClr val="E46C0A"/>
                </a:solidFill>
              </a:rPr>
              <a:t>using code to make content</a:t>
            </a:r>
          </a:p>
          <a:p>
            <a:pPr lvl="1"/>
            <a:r>
              <a:rPr lang="en-US" dirty="0" smtClean="0"/>
              <a:t>Rather than having it </a:t>
            </a:r>
            <a:r>
              <a:rPr lang="en-US" b="1" dirty="0" smtClean="0">
                <a:solidFill>
                  <a:srgbClr val="E46C0A"/>
                </a:solidFill>
              </a:rPr>
              <a:t>human-authored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Sort of a really complicated </a:t>
            </a:r>
            <a:r>
              <a:rPr lang="en-US" b="1" dirty="0" smtClean="0">
                <a:solidFill>
                  <a:srgbClr val="E46C0A"/>
                </a:solidFill>
              </a:rPr>
              <a:t>random number generator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6538" r="16538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4572000" y="6096000"/>
            <a:ext cx="1031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Spelunky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27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defining a symmetric relation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Actually, this is a common enough case, that we just added a general rule for it</a:t>
            </a:r>
            <a:endParaRPr lang="en-US" dirty="0"/>
          </a:p>
          <a:p>
            <a:pPr lvl="1"/>
            <a:r>
              <a:rPr lang="en-US" dirty="0" smtClean="0"/>
              <a:t>If you say</a:t>
            </a:r>
            <a:br>
              <a:rPr lang="en-US" dirty="0" smtClean="0"/>
            </a:br>
            <a:r>
              <a:rPr lang="en-US" b="1" dirty="0" smtClean="0">
                <a:solidFill>
                  <a:srgbClr val="E46C0A"/>
                </a:solidFill>
              </a:rPr>
              <a:t>symmetric</a:t>
            </a:r>
            <a:r>
              <a:rPr lang="en-US" dirty="0" smtClean="0"/>
              <a:t>(sibling)</a:t>
            </a:r>
          </a:p>
          <a:p>
            <a:pPr lvl="1"/>
            <a:r>
              <a:rPr lang="en-US" dirty="0" smtClean="0"/>
              <a:t>Rather than just relation(sibling)</a:t>
            </a:r>
          </a:p>
          <a:p>
            <a:pPr lvl="1"/>
            <a:r>
              <a:rPr lang="en-US" dirty="0" smtClean="0"/>
              <a:t>It will do the inference automatically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495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relation</a:t>
            </a:r>
            <a:r>
              <a:rPr lang="en-US" sz="2400" dirty="0" smtClean="0"/>
              <a:t>(R) :- </a:t>
            </a:r>
            <a:br>
              <a:rPr lang="en-US" sz="2400" dirty="0" smtClean="0"/>
            </a:br>
            <a:r>
              <a:rPr lang="en-US" sz="2400" dirty="0" smtClean="0"/>
              <a:t>    symmetric (R).</a:t>
            </a:r>
          </a:p>
          <a:p>
            <a:pPr marL="0" indent="0">
              <a:buNone/>
            </a:pPr>
            <a:r>
              <a:rPr lang="en-US" sz="2400" b="1" dirty="0" smtClean="0"/>
              <a:t>implies</a:t>
            </a:r>
            <a:r>
              <a:rPr lang="en-US" sz="2400" dirty="0"/>
              <a:t>(relationship(X, </a:t>
            </a:r>
            <a:r>
              <a:rPr lang="en-US" sz="2400" dirty="0" smtClean="0"/>
              <a:t>R, </a:t>
            </a:r>
            <a:r>
              <a:rPr lang="en-US" sz="2400" dirty="0"/>
              <a:t>Y),</a:t>
            </a:r>
            <a:br>
              <a:rPr lang="en-US" sz="2400" dirty="0"/>
            </a:br>
            <a:r>
              <a:rPr lang="en-US" sz="2400" dirty="0"/>
              <a:t>              </a:t>
            </a:r>
            <a:r>
              <a:rPr lang="en-US" sz="2400" dirty="0" smtClean="0"/>
              <a:t> relationship</a:t>
            </a:r>
            <a:r>
              <a:rPr lang="en-US" sz="2400" dirty="0"/>
              <a:t>(Y, </a:t>
            </a:r>
            <a:r>
              <a:rPr lang="en-US" sz="2400" dirty="0" smtClean="0"/>
              <a:t>R, </a:t>
            </a:r>
            <a:r>
              <a:rPr lang="en-US" sz="2400" dirty="0"/>
              <a:t>X)</a:t>
            </a:r>
            <a:r>
              <a:rPr lang="en-US" sz="2400" dirty="0" smtClean="0"/>
              <a:t>) :-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symmetric (R).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 smtClean="0">
                <a:solidFill>
                  <a:srgbClr val="E46C0A"/>
                </a:solidFill>
              </a:rPr>
              <a:t>symmetric(</a:t>
            </a:r>
            <a:r>
              <a:rPr lang="en-US" sz="2400" b="1" dirty="0">
                <a:solidFill>
                  <a:srgbClr val="E46C0A"/>
                </a:solidFill>
              </a:rPr>
              <a:t>sibling).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9861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Higher-order properties of relations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symmetric</a:t>
            </a:r>
            <a:r>
              <a:rPr lang="en-US" dirty="0" smtClean="0"/>
              <a:t>(R)</a:t>
            </a:r>
            <a:endParaRPr lang="en-US" dirty="0"/>
          </a:p>
          <a:p>
            <a:pPr lvl="1"/>
            <a:r>
              <a:rPr lang="en-US" dirty="0" smtClean="0"/>
              <a:t>If relationship(X,R,Y)</a:t>
            </a:r>
          </a:p>
          <a:p>
            <a:pPr lvl="1"/>
            <a:r>
              <a:rPr lang="en-US" dirty="0" smtClean="0"/>
              <a:t>Then relationship(Y, R, X)</a:t>
            </a:r>
          </a:p>
          <a:p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antisymmetric</a:t>
            </a:r>
            <a:r>
              <a:rPr lang="en-US" dirty="0" smtClean="0"/>
              <a:t>(R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If relationship(X,R,Y)</a:t>
            </a:r>
          </a:p>
          <a:p>
            <a:pPr lvl="1"/>
            <a:r>
              <a:rPr lang="en-US" dirty="0"/>
              <a:t>Then </a:t>
            </a:r>
            <a:r>
              <a:rPr lang="en-US" b="1" dirty="0" smtClean="0"/>
              <a:t>not </a:t>
            </a:r>
            <a:r>
              <a:rPr lang="en-US" dirty="0" smtClean="0"/>
              <a:t>relationship(Y</a:t>
            </a:r>
            <a:r>
              <a:rPr lang="en-US" dirty="0"/>
              <a:t>, R, X</a:t>
            </a:r>
            <a:r>
              <a:rPr lang="en-US" dirty="0" smtClean="0"/>
              <a:t>)</a:t>
            </a:r>
          </a:p>
          <a:p>
            <a:r>
              <a:rPr lang="en-US" b="1" dirty="0" err="1" smtClean="0">
                <a:solidFill>
                  <a:schemeClr val="accent6">
                    <a:lumMod val="75000"/>
                  </a:schemeClr>
                </a:solidFill>
              </a:rPr>
              <a:t>antireflexive</a:t>
            </a:r>
            <a:r>
              <a:rPr lang="en-US" dirty="0" smtClean="0"/>
              <a:t>(R)</a:t>
            </a:r>
            <a:endParaRPr lang="en-US" dirty="0"/>
          </a:p>
          <a:p>
            <a:pPr lvl="1"/>
            <a:r>
              <a:rPr lang="en-US" dirty="0" smtClean="0"/>
              <a:t>relationship(X,R,X) is always false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transitive</a:t>
            </a:r>
            <a:r>
              <a:rPr lang="en-US" dirty="0" smtClean="0"/>
              <a:t>(R)</a:t>
            </a:r>
          </a:p>
          <a:p>
            <a:pPr lvl="1"/>
            <a:r>
              <a:rPr lang="en-US" dirty="0" smtClean="0"/>
              <a:t>If relationship(X,R,Y)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relationship(Y, R, Z)</a:t>
            </a:r>
          </a:p>
          <a:p>
            <a:pPr lvl="1"/>
            <a:r>
              <a:rPr lang="en-US" dirty="0" smtClean="0"/>
              <a:t>Then relationship(X,R,Z)</a:t>
            </a:r>
          </a:p>
          <a:p>
            <a:pPr lvl="1"/>
            <a:endParaRPr lang="en-US" dirty="0"/>
          </a:p>
          <a:p>
            <a:r>
              <a:rPr lang="en-US" dirty="0" smtClean="0"/>
              <a:t>You can declare any of these in your playset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82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family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We may also want to represent that if people are siblings, they’re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also family</a:t>
            </a:r>
          </a:p>
          <a:p>
            <a:endParaRPr lang="en-US" dirty="0"/>
          </a:p>
          <a:p>
            <a:r>
              <a:rPr lang="en-US" dirty="0" smtClean="0"/>
              <a:t>Again, we can do that with an implies rule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495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symmetric</a:t>
            </a:r>
            <a:r>
              <a:rPr lang="en-US" sz="2400" dirty="0" smtClean="0"/>
              <a:t>(family).</a:t>
            </a:r>
          </a:p>
          <a:p>
            <a:pPr marL="0" indent="0">
              <a:buNone/>
            </a:pPr>
            <a:r>
              <a:rPr lang="en-US" sz="2400" b="1" dirty="0" smtClean="0"/>
              <a:t>implies</a:t>
            </a:r>
            <a:r>
              <a:rPr lang="en-US" sz="2400" dirty="0" smtClean="0"/>
              <a:t>(relationship(X, sibling, Y),</a:t>
            </a:r>
            <a:br>
              <a:rPr lang="en-US" sz="2400" dirty="0" smtClean="0"/>
            </a:br>
            <a:r>
              <a:rPr lang="en-US" sz="2400" dirty="0" smtClean="0"/>
              <a:t>               relationship(X, family, Y)).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6745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But, </a:t>
            </a:r>
            <a:r>
              <a:rPr lang="en-US" dirty="0" smtClean="0"/>
              <a:t>this is </a:t>
            </a:r>
            <a:r>
              <a:rPr lang="en-US" dirty="0" smtClean="0"/>
              <a:t>also a </a:t>
            </a:r>
            <a:r>
              <a:rPr lang="en-US" dirty="0" smtClean="0"/>
              <a:t>common enough issue that we have a general rule for it</a:t>
            </a:r>
          </a:p>
          <a:p>
            <a:r>
              <a:rPr lang="en-US" dirty="0" smtClean="0"/>
              <a:t>Just say:</a:t>
            </a:r>
            <a:br>
              <a:rPr lang="en-US" dirty="0" smtClean="0"/>
            </a:br>
            <a:r>
              <a:rPr lang="en-US" b="1" dirty="0" smtClean="0">
                <a:solidFill>
                  <a:srgbClr val="E46C0A"/>
                </a:solidFill>
              </a:rPr>
              <a:t>generalizes</a:t>
            </a:r>
            <a:r>
              <a:rPr lang="en-US" dirty="0" smtClean="0"/>
              <a:t>(</a:t>
            </a:r>
            <a:r>
              <a:rPr lang="en-US" dirty="0" err="1" smtClean="0"/>
              <a:t>SpecificRel</a:t>
            </a:r>
            <a:r>
              <a:rPr lang="en-US" dirty="0" smtClean="0"/>
              <a:t>, </a:t>
            </a:r>
            <a:br>
              <a:rPr lang="en-US" dirty="0" smtClean="0"/>
            </a:br>
            <a:r>
              <a:rPr lang="en-US" dirty="0" smtClean="0"/>
              <a:t>                      </a:t>
            </a:r>
            <a:r>
              <a:rPr lang="en-US" dirty="0" err="1" smtClean="0"/>
              <a:t>GeneralRel</a:t>
            </a:r>
            <a:r>
              <a:rPr lang="en-US" dirty="0" smtClean="0"/>
              <a:t>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495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implies</a:t>
            </a:r>
            <a:r>
              <a:rPr lang="en-US" sz="2400" dirty="0" smtClean="0"/>
              <a:t>(relationship(X, R1, Y),</a:t>
            </a:r>
            <a:br>
              <a:rPr lang="en-US" sz="2400" dirty="0" smtClean="0"/>
            </a:br>
            <a:r>
              <a:rPr lang="en-US" sz="2400" dirty="0" smtClean="0"/>
              <a:t>               relationship(X, R2, Y)) :-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generalizes(R1, R2).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>
                <a:solidFill>
                  <a:srgbClr val="E46C0A"/>
                </a:solidFill>
              </a:rPr>
              <a:t>generalizes(sibling, family).</a:t>
            </a:r>
          </a:p>
          <a:p>
            <a:pPr marL="0" indent="0">
              <a:buNone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22459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Assigning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Relationships often assign </a:t>
            </a:r>
            <a:r>
              <a:rPr lang="en-US" b="1" dirty="0" smtClean="0">
                <a:solidFill>
                  <a:srgbClr val="E46C0A"/>
                </a:solidFill>
              </a:rPr>
              <a:t>roles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to the characters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oss/roadie</a:t>
            </a:r>
          </a:p>
          <a:p>
            <a:pPr lvl="1"/>
            <a:r>
              <a:rPr lang="en-US" dirty="0" smtClean="0"/>
              <a:t>Tour manager/dude under managers thumb</a:t>
            </a:r>
          </a:p>
          <a:p>
            <a:pPr lvl="1"/>
            <a:r>
              <a:rPr lang="en-US" dirty="0" smtClean="0"/>
              <a:t>Boss/weird guy with tool bag</a:t>
            </a:r>
          </a:p>
          <a:p>
            <a:r>
              <a:rPr lang="en-US" dirty="0" smtClean="0"/>
              <a:t>If we assign one of the relationships, we want to remember the roles of the individual characters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495800" cy="4525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b="1" dirty="0"/>
              <a:t>i</a:t>
            </a:r>
            <a:r>
              <a:rPr lang="en-US" sz="2400" b="1" dirty="0" smtClean="0"/>
              <a:t>mplies</a:t>
            </a:r>
            <a:r>
              <a:rPr lang="en-US" sz="2400" dirty="0" smtClean="0"/>
              <a:t>(relationship(X, </a:t>
            </a:r>
            <a:r>
              <a:rPr lang="en-US" sz="2200" dirty="0" smtClean="0"/>
              <a:t>boss/roadie</a:t>
            </a:r>
            <a:r>
              <a:rPr lang="en-US" sz="2400" dirty="0" smtClean="0"/>
              <a:t>, _),</a:t>
            </a:r>
            <a:br>
              <a:rPr lang="en-US" sz="2400" dirty="0" smtClean="0"/>
            </a:br>
            <a:r>
              <a:rPr lang="en-US" sz="2400" dirty="0" smtClean="0"/>
              <a:t>               role(X, boss)).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implies</a:t>
            </a:r>
            <a:r>
              <a:rPr lang="en-US" sz="2400" dirty="0"/>
              <a:t>(relationship</a:t>
            </a:r>
            <a:r>
              <a:rPr lang="en-US" sz="2400" dirty="0" smtClean="0"/>
              <a:t>(_, </a:t>
            </a:r>
            <a:r>
              <a:rPr lang="en-US" sz="2200" dirty="0" smtClean="0"/>
              <a:t>boss</a:t>
            </a:r>
            <a:r>
              <a:rPr lang="en-US" sz="2200" dirty="0"/>
              <a:t>/roadie</a:t>
            </a:r>
            <a:r>
              <a:rPr lang="en-US" sz="2400" dirty="0" smtClean="0"/>
              <a:t>, Y</a:t>
            </a:r>
            <a:r>
              <a:rPr lang="en-US" sz="2400" dirty="0"/>
              <a:t>)</a:t>
            </a:r>
            <a:r>
              <a:rPr lang="en-US" sz="2400" dirty="0" smtClean="0"/>
              <a:t>,</a:t>
            </a:r>
            <a:br>
              <a:rPr lang="en-US" sz="2400" dirty="0" smtClean="0"/>
            </a:br>
            <a:r>
              <a:rPr lang="en-US" sz="2400" dirty="0" smtClean="0"/>
              <a:t>               </a:t>
            </a:r>
            <a:r>
              <a:rPr lang="en-US" sz="2400" dirty="0"/>
              <a:t>role</a:t>
            </a:r>
            <a:r>
              <a:rPr lang="en-US" sz="2400" dirty="0" smtClean="0"/>
              <a:t>(Y, roadie)</a:t>
            </a:r>
            <a:r>
              <a:rPr lang="en-US" sz="2400" dirty="0"/>
              <a:t>).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50594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relations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Again, it’s useful to make this a </a:t>
            </a:r>
            <a:r>
              <a:rPr lang="en-US" b="1" dirty="0" smtClean="0">
                <a:solidFill>
                  <a:srgbClr val="E46C0A"/>
                </a:solidFill>
              </a:rPr>
              <a:t>general feature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Just declare:</a:t>
            </a:r>
            <a:br>
              <a:rPr lang="en-US" dirty="0" smtClean="0"/>
            </a:br>
            <a:r>
              <a:rPr lang="en-US" b="1" dirty="0" err="1" smtClean="0">
                <a:solidFill>
                  <a:srgbClr val="E46C0A"/>
                </a:solidFill>
              </a:rPr>
              <a:t>roles_relation</a:t>
            </a:r>
            <a:r>
              <a:rPr lang="en-US" dirty="0" smtClean="0"/>
              <a:t>(</a:t>
            </a:r>
            <a:r>
              <a:rPr lang="en-US" sz="2000" dirty="0" smtClean="0"/>
              <a:t>boss/roadie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Instead of just relation(boss/roadie)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And it will infer the roles </a:t>
            </a:r>
            <a:r>
              <a:rPr lang="en-US" dirty="0" err="1" smtClean="0"/>
              <a:t>automagically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49580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b="1" dirty="0"/>
              <a:t>relation</a:t>
            </a:r>
            <a:r>
              <a:rPr lang="en-US" sz="2400" dirty="0"/>
              <a:t>(R1/R2) :-</a:t>
            </a:r>
            <a:br>
              <a:rPr lang="en-US" sz="2400" dirty="0"/>
            </a:br>
            <a:r>
              <a:rPr lang="en-US" sz="2400" dirty="0"/>
              <a:t>   </a:t>
            </a:r>
            <a:r>
              <a:rPr lang="en-US" sz="2400" dirty="0" err="1"/>
              <a:t>role_relation</a:t>
            </a:r>
            <a:r>
              <a:rPr lang="en-US" sz="2400" dirty="0"/>
              <a:t>(R1/R2).</a:t>
            </a:r>
          </a:p>
          <a:p>
            <a:pPr marL="0" indent="0">
              <a:buNone/>
            </a:pPr>
            <a:r>
              <a:rPr lang="en-US" sz="2400" b="1" dirty="0"/>
              <a:t>relation</a:t>
            </a:r>
            <a:r>
              <a:rPr lang="en-US" sz="2400" dirty="0"/>
              <a:t>(R1/R2) :-</a:t>
            </a:r>
            <a:br>
              <a:rPr lang="en-US" sz="2400" dirty="0"/>
            </a:br>
            <a:r>
              <a:rPr lang="en-US" sz="2400" dirty="0"/>
              <a:t>   </a:t>
            </a:r>
            <a:r>
              <a:rPr lang="en-US" sz="2400" dirty="0" err="1"/>
              <a:t>role_relation</a:t>
            </a:r>
            <a:r>
              <a:rPr lang="en-US" sz="2400" dirty="0"/>
              <a:t>(</a:t>
            </a:r>
            <a:r>
              <a:rPr lang="en-US" sz="2400" dirty="0" smtClean="0"/>
              <a:t>R2/R1)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b="1" dirty="0" smtClean="0"/>
          </a:p>
          <a:p>
            <a:pPr marL="0" indent="0">
              <a:buNone/>
            </a:pPr>
            <a:r>
              <a:rPr lang="en-US" sz="2400" b="1" dirty="0" smtClean="0"/>
              <a:t>implies</a:t>
            </a:r>
            <a:r>
              <a:rPr lang="en-US" sz="2400" dirty="0" smtClean="0"/>
              <a:t>(relationship(X, </a:t>
            </a:r>
            <a:r>
              <a:rPr lang="en-US" sz="2200" dirty="0" smtClean="0"/>
              <a:t>R1/_</a:t>
            </a:r>
            <a:r>
              <a:rPr lang="en-US" sz="2400" dirty="0" smtClean="0"/>
              <a:t>, _),</a:t>
            </a:r>
            <a:br>
              <a:rPr lang="en-US" sz="2400" dirty="0" smtClean="0"/>
            </a:br>
            <a:r>
              <a:rPr lang="en-US" sz="2400" dirty="0" smtClean="0"/>
              <a:t>               role(X, R1)).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implies</a:t>
            </a:r>
            <a:r>
              <a:rPr lang="en-US" sz="2400" dirty="0"/>
              <a:t>(relationship</a:t>
            </a:r>
            <a:r>
              <a:rPr lang="en-US" sz="2400" dirty="0" smtClean="0"/>
              <a:t>(_, _</a:t>
            </a:r>
            <a:r>
              <a:rPr lang="en-US" sz="2200" dirty="0" smtClean="0"/>
              <a:t>/R2</a:t>
            </a:r>
            <a:r>
              <a:rPr lang="en-US" sz="2400" dirty="0" smtClean="0"/>
              <a:t>, Y</a:t>
            </a:r>
            <a:r>
              <a:rPr lang="en-US" sz="2400" dirty="0"/>
              <a:t>)</a:t>
            </a:r>
            <a:r>
              <a:rPr lang="en-US" sz="2400" dirty="0" smtClean="0"/>
              <a:t>,</a:t>
            </a:r>
            <a:br>
              <a:rPr lang="en-US" sz="2400" dirty="0" smtClean="0"/>
            </a:br>
            <a:r>
              <a:rPr lang="en-US" sz="2400" dirty="0" smtClean="0"/>
              <a:t>               </a:t>
            </a:r>
            <a:r>
              <a:rPr lang="en-US" sz="2400" dirty="0"/>
              <a:t>role</a:t>
            </a:r>
            <a:r>
              <a:rPr lang="en-US" sz="2400" dirty="0" smtClean="0"/>
              <a:t>(Y, R2)).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 err="1" smtClean="0">
                <a:solidFill>
                  <a:srgbClr val="E46C0A"/>
                </a:solidFill>
              </a:rPr>
              <a:t>roles_relation</a:t>
            </a:r>
            <a:r>
              <a:rPr lang="en-US" sz="2400" b="1" dirty="0" smtClean="0">
                <a:solidFill>
                  <a:srgbClr val="E46C0A"/>
                </a:solidFill>
              </a:rPr>
              <a:t>(boss/roadie).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9249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Contradictory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Characters might end up with multiple roles</a:t>
            </a:r>
          </a:p>
          <a:p>
            <a:pPr lvl="1"/>
            <a:r>
              <a:rPr lang="en-US" dirty="0" smtClean="0"/>
              <a:t>Sister of one character</a:t>
            </a:r>
          </a:p>
          <a:p>
            <a:pPr lvl="1"/>
            <a:r>
              <a:rPr lang="en-US" dirty="0" smtClean="0"/>
              <a:t>Boss of another</a:t>
            </a:r>
            <a:endParaRPr lang="en-US" dirty="0"/>
          </a:p>
          <a:p>
            <a:pPr>
              <a:spcBef>
                <a:spcPts val="1800"/>
              </a:spcBef>
            </a:pPr>
            <a:r>
              <a:rPr lang="en-US" dirty="0" smtClean="0"/>
              <a:t>But some combinations are </a:t>
            </a:r>
            <a:r>
              <a:rPr lang="en-US" b="1" dirty="0" smtClean="0">
                <a:solidFill>
                  <a:srgbClr val="E46C0A"/>
                </a:solidFill>
              </a:rPr>
              <a:t>nonsensical</a:t>
            </a:r>
          </a:p>
          <a:p>
            <a:pPr lvl="1"/>
            <a:r>
              <a:rPr lang="en-US" dirty="0" smtClean="0"/>
              <a:t>Husband and Pope</a:t>
            </a:r>
          </a:p>
          <a:p>
            <a:pPr lvl="1"/>
            <a:r>
              <a:rPr lang="en-US" dirty="0" smtClean="0"/>
              <a:t>Astronaut and toddler</a:t>
            </a:r>
          </a:p>
          <a:p>
            <a:pPr lvl="1"/>
            <a:r>
              <a:rPr lang="en-US" dirty="0" smtClean="0"/>
              <a:t>Employer and puppy</a:t>
            </a:r>
          </a:p>
          <a:p>
            <a:pPr>
              <a:spcBef>
                <a:spcPts val="1800"/>
              </a:spcBef>
            </a:pPr>
            <a:r>
              <a:rPr lang="en-US" b="1" dirty="0" err="1" smtClean="0">
                <a:solidFill>
                  <a:srgbClr val="E46C0A"/>
                </a:solidFill>
              </a:rPr>
              <a:t>Conflicting_roles</a:t>
            </a:r>
            <a:r>
              <a:rPr lang="en-US" dirty="0"/>
              <a:t> </a:t>
            </a:r>
            <a:r>
              <a:rPr lang="en-US" dirty="0" smtClean="0"/>
              <a:t>lets you disallow particular combinations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41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contradiction</a:t>
            </a:r>
            <a:r>
              <a:rPr lang="en-US" dirty="0" smtClean="0"/>
              <a:t>(role(C, R1),</a:t>
            </a:r>
            <a:br>
              <a:rPr lang="en-US" dirty="0" smtClean="0"/>
            </a:br>
            <a:r>
              <a:rPr lang="en-US" dirty="0" smtClean="0"/>
              <a:t>                          role(C, R2)) :-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err="1" smtClean="0"/>
              <a:t>conflicting_roles</a:t>
            </a:r>
            <a:r>
              <a:rPr lang="en-US" dirty="0" smtClean="0"/>
              <a:t>(R1, R2).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 smtClean="0">
                <a:solidFill>
                  <a:srgbClr val="E46C0A"/>
                </a:solidFill>
              </a:rPr>
              <a:t>conflicting_roles</a:t>
            </a:r>
            <a:r>
              <a:rPr lang="en-US" b="1" dirty="0" smtClean="0">
                <a:solidFill>
                  <a:srgbClr val="E46C0A"/>
                </a:solidFill>
              </a:rPr>
              <a:t>(husband, </a:t>
            </a:r>
            <a:br>
              <a:rPr lang="en-US" b="1" dirty="0" smtClean="0">
                <a:solidFill>
                  <a:srgbClr val="E46C0A"/>
                </a:solidFill>
              </a:rPr>
            </a:br>
            <a:r>
              <a:rPr lang="en-US" b="1" dirty="0" smtClean="0">
                <a:solidFill>
                  <a:srgbClr val="E46C0A"/>
                </a:solidFill>
              </a:rPr>
              <a:t>                                pope</a:t>
            </a:r>
            <a:r>
              <a:rPr lang="en-US" b="1" dirty="0" smtClean="0">
                <a:solidFill>
                  <a:srgbClr val="E46C0A"/>
                </a:solidFill>
              </a:rPr>
              <a:t>).</a:t>
            </a:r>
          </a:p>
          <a:p>
            <a:pPr marL="0" indent="0">
              <a:buNone/>
            </a:pPr>
            <a:r>
              <a:rPr lang="en-US" b="1" dirty="0" err="1" smtClean="0">
                <a:solidFill>
                  <a:srgbClr val="E46C0A"/>
                </a:solidFill>
              </a:rPr>
              <a:t>conflicting_roles</a:t>
            </a:r>
            <a:r>
              <a:rPr lang="en-US" b="1" dirty="0" smtClean="0">
                <a:solidFill>
                  <a:srgbClr val="E46C0A"/>
                </a:solidFill>
              </a:rPr>
              <a:t>([husband, pope]).</a:t>
            </a:r>
            <a:endParaRPr lang="en-US" b="1" dirty="0">
              <a:solidFill>
                <a:srgbClr val="E46C0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769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a Washington politics </a:t>
            </a:r>
            <a:r>
              <a:rPr lang="en-US" dirty="0" err="1" smtClean="0"/>
              <a:t>playset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err="1" smtClean="0"/>
              <a:t>playset</a:t>
            </a:r>
            <a:r>
              <a:rPr lang="en-US" dirty="0" smtClean="0"/>
              <a:t> involving</a:t>
            </a:r>
          </a:p>
          <a:p>
            <a:pPr lvl="1"/>
            <a:r>
              <a:rPr lang="en-US" dirty="0" smtClean="0"/>
              <a:t>Politicians and their minions (staffers, strategies)</a:t>
            </a:r>
          </a:p>
          <a:p>
            <a:pPr lvl="1"/>
            <a:r>
              <a:rPr lang="en-US" dirty="0" smtClean="0"/>
              <a:t>Donors who want things (lobbyists and billionaires)</a:t>
            </a:r>
          </a:p>
        </p:txBody>
      </p:sp>
    </p:spTree>
    <p:extLst>
      <p:ext uri="{BB962C8B-B14F-4D97-AF65-F5344CB8AC3E}">
        <p14:creationId xmlns:p14="http://schemas.microsoft.com/office/powerpoint/2010/main" val="307105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roles_relation</a:t>
            </a:r>
            <a:r>
              <a:rPr lang="en-US" dirty="0" smtClean="0"/>
              <a:t>(</a:t>
            </a:r>
            <a:r>
              <a:rPr lang="en-US" b="1" dirty="0" smtClean="0">
                <a:solidFill>
                  <a:srgbClr val="E46C0A"/>
                </a:solidFill>
              </a:rPr>
              <a:t>politician/lobbyist</a:t>
            </a:r>
            <a:r>
              <a:rPr lang="en-US" dirty="0" smtClean="0"/>
              <a:t>).</a:t>
            </a:r>
          </a:p>
          <a:p>
            <a:pPr marL="0" indent="0">
              <a:buNone/>
            </a:pPr>
            <a:r>
              <a:rPr lang="en-US" dirty="0" err="1" smtClean="0"/>
              <a:t>roles_relation</a:t>
            </a:r>
            <a:r>
              <a:rPr lang="en-US" dirty="0" smtClean="0"/>
              <a:t>(</a:t>
            </a:r>
            <a:r>
              <a:rPr lang="en-US" b="1" dirty="0">
                <a:solidFill>
                  <a:srgbClr val="E46C0A"/>
                </a:solidFill>
              </a:rPr>
              <a:t>politician</a:t>
            </a:r>
            <a:r>
              <a:rPr lang="en-US" b="1" dirty="0" smtClean="0">
                <a:solidFill>
                  <a:srgbClr val="E46C0A"/>
                </a:solidFill>
              </a:rPr>
              <a:t>/staffer</a:t>
            </a:r>
            <a:r>
              <a:rPr lang="en-US" dirty="0" smtClean="0"/>
              <a:t>)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 err="1" smtClean="0"/>
              <a:t>roles_relation</a:t>
            </a:r>
            <a:r>
              <a:rPr lang="en-US" dirty="0" smtClean="0"/>
              <a:t>(</a:t>
            </a:r>
            <a:r>
              <a:rPr lang="en-US" b="1" dirty="0">
                <a:solidFill>
                  <a:srgbClr val="E46C0A"/>
                </a:solidFill>
              </a:rPr>
              <a:t>politician</a:t>
            </a:r>
            <a:r>
              <a:rPr lang="en-US" b="1" dirty="0" smtClean="0">
                <a:solidFill>
                  <a:srgbClr val="E46C0A"/>
                </a:solidFill>
              </a:rPr>
              <a:t>/strategist</a:t>
            </a:r>
            <a:r>
              <a:rPr lang="en-US" dirty="0" smtClean="0"/>
              <a:t>)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 err="1" smtClean="0"/>
              <a:t>roles_relation</a:t>
            </a:r>
            <a:r>
              <a:rPr lang="en-US" dirty="0" smtClean="0"/>
              <a:t>(</a:t>
            </a:r>
            <a:r>
              <a:rPr lang="en-US" b="1" dirty="0">
                <a:solidFill>
                  <a:srgbClr val="E46C0A"/>
                </a:solidFill>
              </a:rPr>
              <a:t>politician</a:t>
            </a:r>
            <a:r>
              <a:rPr lang="en-US" b="1" dirty="0" smtClean="0">
                <a:solidFill>
                  <a:srgbClr val="E46C0A"/>
                </a:solidFill>
              </a:rPr>
              <a:t>/billionaire</a:t>
            </a:r>
            <a:r>
              <a:rPr lang="en-US" dirty="0" smtClean="0"/>
              <a:t>)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 err="1" smtClean="0"/>
              <a:t>roles_relation</a:t>
            </a:r>
            <a:r>
              <a:rPr lang="en-US" dirty="0" smtClean="0"/>
              <a:t>(</a:t>
            </a:r>
            <a:r>
              <a:rPr lang="en-US" b="1" dirty="0">
                <a:solidFill>
                  <a:srgbClr val="E46C0A"/>
                </a:solidFill>
              </a:rPr>
              <a:t>politician</a:t>
            </a:r>
            <a:r>
              <a:rPr lang="en-US" b="1" dirty="0" smtClean="0">
                <a:solidFill>
                  <a:srgbClr val="E46C0A"/>
                </a:solidFill>
              </a:rPr>
              <a:t>/journalist</a:t>
            </a:r>
            <a:r>
              <a:rPr lang="en-US" dirty="0" smtClean="0"/>
              <a:t>).</a:t>
            </a:r>
          </a:p>
          <a:p>
            <a:pPr marL="0" indent="0">
              <a:buNone/>
            </a:pPr>
            <a:r>
              <a:rPr lang="en-US" dirty="0" err="1" smtClean="0"/>
              <a:t>roles_relation</a:t>
            </a:r>
            <a:r>
              <a:rPr lang="en-US" dirty="0" smtClean="0"/>
              <a:t>(</a:t>
            </a:r>
            <a:r>
              <a:rPr lang="en-US" b="1" dirty="0">
                <a:solidFill>
                  <a:srgbClr val="E46C0A"/>
                </a:solidFill>
              </a:rPr>
              <a:t>politician</a:t>
            </a:r>
            <a:r>
              <a:rPr lang="en-US" b="1" dirty="0" smtClean="0">
                <a:solidFill>
                  <a:srgbClr val="E46C0A"/>
                </a:solidFill>
              </a:rPr>
              <a:t>/</a:t>
            </a:r>
            <a:r>
              <a:rPr lang="en-US" b="1" dirty="0" err="1" smtClean="0">
                <a:solidFill>
                  <a:srgbClr val="E46C0A"/>
                </a:solidFill>
              </a:rPr>
              <a:t>estranged_child</a:t>
            </a:r>
            <a:r>
              <a:rPr lang="en-US" dirty="0" smtClean="0"/>
              <a:t>)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20986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conflicts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conflicting_roles</a:t>
            </a:r>
            <a:r>
              <a:rPr lang="en-US" dirty="0" smtClean="0"/>
              <a:t>([politician</a:t>
            </a:r>
            <a:r>
              <a:rPr lang="en-US" dirty="0"/>
              <a:t>, </a:t>
            </a:r>
            <a:r>
              <a:rPr lang="en-US" dirty="0" smtClean="0"/>
              <a:t>lobbyist, strategist, </a:t>
            </a:r>
            <a:br>
              <a:rPr lang="en-US" dirty="0" smtClean="0"/>
            </a:br>
            <a:r>
              <a:rPr lang="en-US" dirty="0" smtClean="0"/>
              <a:t>                                journalist</a:t>
            </a:r>
            <a:r>
              <a:rPr lang="en-US" dirty="0"/>
              <a:t>, </a:t>
            </a:r>
            <a:r>
              <a:rPr lang="en-US" dirty="0" smtClean="0"/>
              <a:t>billionaire</a:t>
            </a:r>
            <a:r>
              <a:rPr lang="en-US" dirty="0"/>
              <a:t>, </a:t>
            </a:r>
            <a:r>
              <a:rPr lang="en-US" dirty="0" smtClean="0"/>
              <a:t>staffer).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163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PCG?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Cost</a:t>
            </a:r>
          </a:p>
          <a:p>
            <a:pPr lvl="1"/>
            <a:r>
              <a:rPr lang="en-US" dirty="0" smtClean="0"/>
              <a:t>Making games is enormously </a:t>
            </a:r>
            <a:r>
              <a:rPr lang="en-US" b="1" dirty="0" smtClean="0">
                <a:solidFill>
                  <a:srgbClr val="E46C0A"/>
                </a:solidFill>
              </a:rPr>
              <a:t>labor intensive</a:t>
            </a:r>
          </a:p>
          <a:p>
            <a:pPr lvl="1"/>
            <a:r>
              <a:rPr lang="en-US" dirty="0" smtClean="0"/>
              <a:t>Make the computer do the </a:t>
            </a:r>
            <a:r>
              <a:rPr lang="en-US" dirty="0" err="1" smtClean="0"/>
              <a:t>scut</a:t>
            </a:r>
            <a:r>
              <a:rPr lang="en-US" dirty="0" smtClean="0"/>
              <a:t> work</a:t>
            </a:r>
          </a:p>
          <a:p>
            <a:pPr lvl="1"/>
            <a:r>
              <a:rPr lang="en-US" dirty="0" smtClean="0"/>
              <a:t>Let the humans </a:t>
            </a:r>
            <a:r>
              <a:rPr lang="en-US" b="1" dirty="0" smtClean="0">
                <a:solidFill>
                  <a:srgbClr val="E46C0A"/>
                </a:solidFill>
              </a:rPr>
              <a:t>focus on creative work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Customization</a:t>
            </a:r>
          </a:p>
          <a:p>
            <a:pPr lvl="1"/>
            <a:r>
              <a:rPr lang="en-US" b="1" dirty="0" smtClean="0">
                <a:solidFill>
                  <a:srgbClr val="E46C0A"/>
                </a:solidFill>
              </a:rPr>
              <a:t>Adapt </a:t>
            </a:r>
            <a:r>
              <a:rPr lang="en-US" dirty="0" smtClean="0"/>
              <a:t>content </a:t>
            </a:r>
            <a:r>
              <a:rPr lang="en-US" b="1" dirty="0" smtClean="0">
                <a:solidFill>
                  <a:srgbClr val="E46C0A"/>
                </a:solidFill>
              </a:rPr>
              <a:t>to player</a:t>
            </a:r>
          </a:p>
          <a:p>
            <a:pPr lvl="1"/>
            <a:r>
              <a:rPr lang="en-US" dirty="0" smtClean="0"/>
              <a:t>E.g. </a:t>
            </a:r>
            <a:r>
              <a:rPr lang="en-US" b="1" dirty="0" smtClean="0">
                <a:solidFill>
                  <a:srgbClr val="E46C0A"/>
                </a:solidFill>
              </a:rPr>
              <a:t>dynamic difficulty adjustment</a:t>
            </a:r>
          </a:p>
          <a:p>
            <a:pPr>
              <a:spcBef>
                <a:spcPts val="1800"/>
              </a:spcBef>
            </a:pPr>
            <a:r>
              <a:rPr lang="en-US" dirty="0" err="1" smtClean="0"/>
              <a:t>Replayability</a:t>
            </a:r>
            <a:endParaRPr lang="en-US" dirty="0" smtClean="0"/>
          </a:p>
          <a:p>
            <a:pPr lvl="1"/>
            <a:r>
              <a:rPr lang="en-US" dirty="0" smtClean="0"/>
              <a:t>Game is </a:t>
            </a:r>
            <a:r>
              <a:rPr lang="en-US" b="1" dirty="0" smtClean="0">
                <a:solidFill>
                  <a:srgbClr val="E46C0A"/>
                </a:solidFill>
              </a:rPr>
              <a:t>different every time you play it</a:t>
            </a:r>
          </a:p>
          <a:p>
            <a:pPr lvl="1"/>
            <a:r>
              <a:rPr lang="en-US" dirty="0" smtClean="0"/>
              <a:t>Game can go on forever</a:t>
            </a:r>
          </a:p>
          <a:p>
            <a:pPr lvl="2"/>
            <a:r>
              <a:rPr lang="en-US" b="1" dirty="0" err="1" smtClean="0">
                <a:solidFill>
                  <a:srgbClr val="E46C0A"/>
                </a:solidFill>
              </a:rPr>
              <a:t>Roguelikes</a:t>
            </a:r>
            <a:endParaRPr lang="en-US" b="1" dirty="0" smtClean="0">
              <a:solidFill>
                <a:srgbClr val="E46C0A"/>
              </a:solidFill>
            </a:endParaRP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23803" r="23803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4572000" y="61722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Dwarf Fortress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872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can only have one boss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10600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b="1" dirty="0" smtClean="0"/>
              <a:t>contradiction</a:t>
            </a:r>
            <a:r>
              <a:rPr lang="en-US" sz="2800" dirty="0"/>
              <a:t>(relationship(X, </a:t>
            </a:r>
            <a:r>
              <a:rPr lang="en-US" sz="2800" b="1" dirty="0">
                <a:solidFill>
                  <a:srgbClr val="E46C0A"/>
                </a:solidFill>
              </a:rPr>
              <a:t>strategist</a:t>
            </a:r>
            <a:r>
              <a:rPr lang="en-US" sz="2800" dirty="0"/>
              <a:t>/politician, Y)</a:t>
            </a:r>
            <a:r>
              <a:rPr lang="en-US" sz="2800" dirty="0" smtClean="0"/>
              <a:t>,</a:t>
            </a:r>
            <a:br>
              <a:rPr lang="en-US" sz="2800" dirty="0" smtClean="0"/>
            </a:br>
            <a:r>
              <a:rPr lang="en-US" sz="2800" dirty="0"/>
              <a:t>	      </a:t>
            </a:r>
            <a:r>
              <a:rPr lang="en-US" sz="2800" dirty="0" smtClean="0"/>
              <a:t>         relationship</a:t>
            </a:r>
            <a:r>
              <a:rPr lang="en-US" sz="2800" dirty="0"/>
              <a:t>(X, </a:t>
            </a:r>
            <a:r>
              <a:rPr lang="en-US" sz="2800" b="1" dirty="0">
                <a:solidFill>
                  <a:srgbClr val="E46C0A"/>
                </a:solidFill>
              </a:rPr>
              <a:t>strategist</a:t>
            </a:r>
            <a:r>
              <a:rPr lang="en-US" sz="2800" dirty="0"/>
              <a:t>/politician, Z)) :</a:t>
            </a:r>
            <a:r>
              <a:rPr lang="en-US" sz="2800" dirty="0" smtClean="0"/>
              <a:t>-</a:t>
            </a:r>
            <a:br>
              <a:rPr lang="en-US" sz="2800" dirty="0" smtClean="0"/>
            </a:br>
            <a:r>
              <a:rPr lang="en-US" sz="2800" dirty="0"/>
              <a:t>	Y \= Z.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b="1" dirty="0" smtClean="0"/>
              <a:t>contradiction</a:t>
            </a:r>
            <a:r>
              <a:rPr lang="en-US" sz="2800" dirty="0"/>
              <a:t>(relationship(X, </a:t>
            </a:r>
            <a:r>
              <a:rPr lang="en-US" sz="2800" b="1" dirty="0">
                <a:solidFill>
                  <a:srgbClr val="E46C0A"/>
                </a:solidFill>
              </a:rPr>
              <a:t>staffer</a:t>
            </a:r>
            <a:r>
              <a:rPr lang="en-US" sz="2800" dirty="0"/>
              <a:t>/politician, Y)</a:t>
            </a:r>
            <a:r>
              <a:rPr lang="en-US" sz="2800" dirty="0" smtClean="0"/>
              <a:t>,</a:t>
            </a:r>
            <a:br>
              <a:rPr lang="en-US" sz="2800" dirty="0" smtClean="0"/>
            </a:br>
            <a:r>
              <a:rPr lang="en-US" sz="2800" dirty="0"/>
              <a:t>	      </a:t>
            </a:r>
            <a:r>
              <a:rPr lang="en-US" sz="2800" dirty="0" smtClean="0"/>
              <a:t>         relationship</a:t>
            </a:r>
            <a:r>
              <a:rPr lang="en-US" sz="2800" dirty="0"/>
              <a:t>(X, </a:t>
            </a:r>
            <a:r>
              <a:rPr lang="en-US" sz="2800" b="1" dirty="0">
                <a:solidFill>
                  <a:srgbClr val="E46C0A"/>
                </a:solidFill>
              </a:rPr>
              <a:t>staffer</a:t>
            </a:r>
            <a:r>
              <a:rPr lang="en-US" sz="2800" dirty="0"/>
              <a:t>/politician, Z)) :</a:t>
            </a:r>
            <a:r>
              <a:rPr lang="en-US" sz="2800" dirty="0" smtClean="0"/>
              <a:t>-</a:t>
            </a:r>
            <a:br>
              <a:rPr lang="en-US" sz="2800" dirty="0" smtClean="0"/>
            </a:br>
            <a:r>
              <a:rPr lang="en-US" sz="2800" dirty="0"/>
              <a:t>	Y \= Z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Or:</a:t>
            </a:r>
          </a:p>
          <a:p>
            <a:pPr marL="0" indent="0">
              <a:buNone/>
            </a:pPr>
            <a:r>
              <a:rPr lang="en-US" sz="2800" b="1" dirty="0" err="1" smtClean="0">
                <a:solidFill>
                  <a:schemeClr val="accent6">
                    <a:lumMod val="75000"/>
                  </a:schemeClr>
                </a:solidFill>
              </a:rPr>
              <a:t>right_unique</a:t>
            </a:r>
            <a:r>
              <a:rPr lang="en-US" sz="2800" dirty="0" smtClean="0"/>
              <a:t>(staffer/politician).</a:t>
            </a:r>
          </a:p>
          <a:p>
            <a:pPr marL="0" indent="0">
              <a:buNone/>
            </a:pPr>
            <a:r>
              <a:rPr lang="en-US" sz="2800" b="1" dirty="0" err="1" smtClean="0">
                <a:solidFill>
                  <a:schemeClr val="accent6">
                    <a:lumMod val="75000"/>
                  </a:schemeClr>
                </a:solidFill>
              </a:rPr>
              <a:t>right_unique</a:t>
            </a:r>
            <a:r>
              <a:rPr lang="en-US" sz="2800" dirty="0" smtClean="0"/>
              <a:t>(strategist/politician).</a:t>
            </a: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4018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Very important subtlety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There are </a:t>
            </a:r>
            <a:r>
              <a:rPr lang="en-US" b="1" dirty="0" smtClean="0">
                <a:solidFill>
                  <a:srgbClr val="E46C0A"/>
                </a:solidFill>
              </a:rPr>
              <a:t>two different kinds of </a:t>
            </a:r>
            <a:r>
              <a:rPr lang="en-US" dirty="0" smtClean="0"/>
              <a:t>things we’ve been calling “</a:t>
            </a:r>
            <a:r>
              <a:rPr lang="en-US" b="1" dirty="0" smtClean="0">
                <a:solidFill>
                  <a:srgbClr val="E46C0A"/>
                </a:solidFill>
              </a:rPr>
              <a:t>facts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Assertions in Prolog’s database</a:t>
            </a:r>
          </a:p>
          <a:p>
            <a:pPr lvl="1"/>
            <a:r>
              <a:rPr lang="en-US" dirty="0" smtClean="0"/>
              <a:t>Information about the </a:t>
            </a:r>
            <a:r>
              <a:rPr lang="en-US" b="1" dirty="0" smtClean="0">
                <a:solidFill>
                  <a:srgbClr val="E46C0A"/>
                </a:solidFill>
              </a:rPr>
              <a:t>current setup</a:t>
            </a:r>
            <a:r>
              <a:rPr lang="en-US" dirty="0" smtClean="0"/>
              <a:t>: who has what relationship with who, who has what objects, etc.</a:t>
            </a:r>
          </a:p>
          <a:p>
            <a:pPr lvl="2"/>
            <a:r>
              <a:rPr lang="en-US" dirty="0" smtClean="0"/>
              <a:t>These are </a:t>
            </a:r>
            <a:r>
              <a:rPr lang="en-US" b="1" dirty="0" smtClean="0">
                <a:solidFill>
                  <a:srgbClr val="E46C0A"/>
                </a:solidFill>
              </a:rPr>
              <a:t>not in Prolog’s database</a:t>
            </a:r>
            <a:r>
              <a:rPr lang="en-US" dirty="0" smtClean="0"/>
              <a:t>, they’re in a list inside the solver’s algorithm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The solver only checks for </a:t>
            </a:r>
            <a:r>
              <a:rPr lang="en-US" b="1" dirty="0" smtClean="0">
                <a:solidFill>
                  <a:srgbClr val="E46C0A"/>
                </a:solidFill>
              </a:rPr>
              <a:t>contradictions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etween the </a:t>
            </a:r>
            <a:r>
              <a:rPr lang="en-US" b="1" dirty="0" smtClean="0">
                <a:solidFill>
                  <a:srgbClr val="E46C0A"/>
                </a:solidFill>
              </a:rPr>
              <a:t>setup facts</a:t>
            </a:r>
          </a:p>
          <a:p>
            <a:pPr lvl="1"/>
            <a:r>
              <a:rPr lang="en-US" dirty="0" smtClean="0"/>
              <a:t>And only compares them </a:t>
            </a:r>
            <a:r>
              <a:rPr lang="en-US" b="1" dirty="0" smtClean="0">
                <a:solidFill>
                  <a:srgbClr val="E46C0A"/>
                </a:solidFill>
              </a:rPr>
              <a:t>two at a time</a:t>
            </a:r>
          </a:p>
          <a:p>
            <a:pPr lvl="2"/>
            <a:r>
              <a:rPr lang="en-US" dirty="0" smtClean="0"/>
              <a:t>You can’t say “these things are a contradiction if some third thing is also in the setup”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54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important </a:t>
            </a:r>
            <a:r>
              <a:rPr lang="en-US" dirty="0" smtClean="0"/>
              <a:t>subtlety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There are </a:t>
            </a:r>
            <a:r>
              <a:rPr lang="en-US" b="1" dirty="0" smtClean="0">
                <a:solidFill>
                  <a:srgbClr val="E46C0A"/>
                </a:solidFill>
              </a:rPr>
              <a:t>two different kinds of </a:t>
            </a:r>
            <a:r>
              <a:rPr lang="en-US" dirty="0" smtClean="0"/>
              <a:t>things we’ve been calling “</a:t>
            </a:r>
            <a:r>
              <a:rPr lang="en-US" b="1" dirty="0" smtClean="0">
                <a:solidFill>
                  <a:srgbClr val="E46C0A"/>
                </a:solidFill>
              </a:rPr>
              <a:t>facts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Assertions in Prolog’s database</a:t>
            </a:r>
          </a:p>
          <a:p>
            <a:pPr lvl="1"/>
            <a:r>
              <a:rPr lang="en-US" dirty="0" smtClean="0"/>
              <a:t>Information about the </a:t>
            </a:r>
            <a:r>
              <a:rPr lang="en-US" b="1" dirty="0" smtClean="0">
                <a:solidFill>
                  <a:srgbClr val="E46C0A"/>
                </a:solidFill>
              </a:rPr>
              <a:t>current setup</a:t>
            </a:r>
            <a:r>
              <a:rPr lang="en-US" dirty="0" smtClean="0"/>
              <a:t>: who has what relationship with who, who has what objects, etc.</a:t>
            </a:r>
          </a:p>
          <a:p>
            <a:pPr lvl="2"/>
            <a:r>
              <a:rPr lang="en-US" dirty="0" smtClean="0"/>
              <a:t>These are </a:t>
            </a:r>
            <a:r>
              <a:rPr lang="en-US" b="1" dirty="0" smtClean="0">
                <a:solidFill>
                  <a:srgbClr val="E46C0A"/>
                </a:solidFill>
              </a:rPr>
              <a:t>not in Prolog’s database</a:t>
            </a:r>
            <a:r>
              <a:rPr lang="en-US" dirty="0" smtClean="0"/>
              <a:t>, they’re in a list inside the solver’s algorithm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The solver </a:t>
            </a:r>
            <a:r>
              <a:rPr lang="en-US" dirty="0" smtClean="0"/>
              <a:t>can’t handle setup facts that have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variables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smtClean="0"/>
              <a:t>in them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Those introduce a world of hurt, so it doesn’t try to handle them</a:t>
            </a:r>
          </a:p>
          <a:p>
            <a:pPr>
              <a:spcBef>
                <a:spcPts val="600"/>
              </a:spcBef>
            </a:pPr>
            <a:r>
              <a:rPr lang="en-US" dirty="0" smtClean="0"/>
              <a:t>Facts must be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ground literals </a:t>
            </a:r>
            <a:r>
              <a:rPr lang="en-US" dirty="0" smtClean="0"/>
              <a:t>(no variables)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730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7003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symmetric(</a:t>
            </a:r>
            <a:r>
              <a:rPr lang="en-US" b="1" dirty="0" err="1" smtClean="0">
                <a:solidFill>
                  <a:srgbClr val="E46C0A"/>
                </a:solidFill>
              </a:rPr>
              <a:t>old_flames</a:t>
            </a:r>
            <a:r>
              <a:rPr lang="en-US" dirty="0" smtClean="0"/>
              <a:t>).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symmetric(</a:t>
            </a:r>
            <a:r>
              <a:rPr lang="en-US" b="1" dirty="0" err="1" smtClean="0">
                <a:solidFill>
                  <a:srgbClr val="E46C0A"/>
                </a:solidFill>
              </a:rPr>
              <a:t>political_rivals</a:t>
            </a:r>
            <a:r>
              <a:rPr lang="en-US" dirty="0" smtClean="0"/>
              <a:t>).</a:t>
            </a:r>
          </a:p>
          <a:p>
            <a:pPr marL="0" indent="0">
              <a:buNone/>
            </a:pPr>
            <a:r>
              <a:rPr lang="en-US" b="1" dirty="0" smtClean="0"/>
              <a:t>implies</a:t>
            </a:r>
            <a:r>
              <a:rPr lang="en-US" dirty="0" smtClean="0"/>
              <a:t>(relationship(X, </a:t>
            </a:r>
            <a:r>
              <a:rPr lang="en-US" b="1" dirty="0" err="1" smtClean="0">
                <a:solidFill>
                  <a:schemeClr val="accent6">
                    <a:lumMod val="75000"/>
                  </a:schemeClr>
                </a:solidFill>
              </a:rPr>
              <a:t>political_rivals</a:t>
            </a:r>
            <a:r>
              <a:rPr lang="en-US" dirty="0" smtClean="0"/>
              <a:t>, _),</a:t>
            </a:r>
            <a:br>
              <a:rPr lang="en-US" dirty="0" smtClean="0"/>
            </a:br>
            <a:r>
              <a:rPr lang="en-US" dirty="0" smtClean="0"/>
              <a:t>               role(X, </a:t>
            </a: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>politician</a:t>
            </a:r>
            <a:r>
              <a:rPr lang="en-US" dirty="0" smtClean="0"/>
              <a:t>)).</a:t>
            </a:r>
          </a:p>
          <a:p>
            <a:pPr marL="0" indent="0">
              <a:buNone/>
            </a:pPr>
            <a:r>
              <a:rPr lang="en-US" b="1" dirty="0"/>
              <a:t>implies</a:t>
            </a:r>
            <a:r>
              <a:rPr lang="en-US" dirty="0"/>
              <a:t>(relationship</a:t>
            </a:r>
            <a:r>
              <a:rPr lang="en-US" dirty="0" smtClean="0"/>
              <a:t>(_, 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political_rivals</a:t>
            </a:r>
            <a:r>
              <a:rPr lang="en-US" dirty="0"/>
              <a:t>, </a:t>
            </a:r>
            <a:r>
              <a:rPr lang="en-US" dirty="0" smtClean="0"/>
              <a:t>X)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              </a:t>
            </a:r>
            <a:r>
              <a:rPr lang="en-US" dirty="0" smtClean="0"/>
              <a:t> role</a:t>
            </a:r>
            <a:r>
              <a:rPr lang="en-US" dirty="0"/>
              <a:t>(X,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politician</a:t>
            </a:r>
            <a:r>
              <a:rPr lang="en-US" dirty="0"/>
              <a:t>)).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69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need(</a:t>
            </a:r>
            <a:r>
              <a:rPr lang="en-US" b="1" dirty="0" err="1">
                <a:solidFill>
                  <a:srgbClr val="E46C0A"/>
                </a:solidFill>
              </a:rPr>
              <a:t>hide_my_addiction_to</a:t>
            </a:r>
            <a:r>
              <a:rPr lang="en-US" b="1" dirty="0">
                <a:solidFill>
                  <a:srgbClr val="E46C0A"/>
                </a:solidFill>
              </a:rPr>
              <a:t>(X)</a:t>
            </a:r>
            <a:r>
              <a:rPr lang="en-US" dirty="0"/>
              <a:t>) :-</a:t>
            </a:r>
          </a:p>
          <a:p>
            <a:pPr marL="0" indent="0">
              <a:buNone/>
            </a:pPr>
            <a:r>
              <a:rPr lang="en-US" dirty="0"/>
              <a:t>	drug(X).</a:t>
            </a:r>
          </a:p>
          <a:p>
            <a:pPr marL="0" indent="0">
              <a:buNone/>
            </a:pPr>
            <a:r>
              <a:rPr lang="en-US" dirty="0"/>
              <a:t>drug(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meth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drug(</a:t>
            </a:r>
            <a:r>
              <a:rPr lang="en-US" b="1" dirty="0">
                <a:solidFill>
                  <a:srgbClr val="984807"/>
                </a:solidFill>
              </a:rPr>
              <a:t>crack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drug(</a:t>
            </a:r>
            <a:r>
              <a:rPr lang="en-US" b="1" dirty="0" err="1">
                <a:solidFill>
                  <a:srgbClr val="984807"/>
                </a:solidFill>
              </a:rPr>
              <a:t>bath_salts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drug(</a:t>
            </a:r>
            <a:r>
              <a:rPr lang="en-US" b="1" dirty="0" err="1">
                <a:solidFill>
                  <a:srgbClr val="984807"/>
                </a:solidFill>
              </a:rPr>
              <a:t>human_blood</a:t>
            </a:r>
            <a:r>
              <a:rPr lang="en-US" dirty="0"/>
              <a:t>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need(</a:t>
            </a:r>
            <a:r>
              <a:rPr lang="en-US" b="1" dirty="0">
                <a:solidFill>
                  <a:srgbClr val="E46C0A"/>
                </a:solidFill>
              </a:rPr>
              <a:t>kleptomaniac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need(</a:t>
            </a:r>
            <a:r>
              <a:rPr lang="en-US" b="1" dirty="0">
                <a:solidFill>
                  <a:srgbClr val="E46C0A"/>
                </a:solidFill>
              </a:rPr>
              <a:t>streaking</a:t>
            </a:r>
            <a:r>
              <a:rPr lang="en-US" dirty="0"/>
              <a:t>)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69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needs have restrictions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need(</a:t>
            </a:r>
            <a:r>
              <a:rPr lang="en-US" b="1" dirty="0" err="1">
                <a:solidFill>
                  <a:srgbClr val="E46C0A"/>
                </a:solidFill>
              </a:rPr>
              <a:t>make_my_parent_suffer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implies(needs(C, </a:t>
            </a:r>
            <a:r>
              <a:rPr lang="en-US" dirty="0" err="1"/>
              <a:t>make_my_parent_suffer</a:t>
            </a:r>
            <a:r>
              <a:rPr lang="en-US" dirty="0"/>
              <a:t>)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              role</a:t>
            </a:r>
            <a:r>
              <a:rPr lang="en-US" dirty="0"/>
              <a:t>(C, </a:t>
            </a:r>
            <a:r>
              <a:rPr lang="en-US" b="1" dirty="0" err="1">
                <a:solidFill>
                  <a:srgbClr val="984807"/>
                </a:solidFill>
              </a:rPr>
              <a:t>estranged_child</a:t>
            </a:r>
            <a:r>
              <a:rPr lang="en-US" dirty="0"/>
              <a:t>)).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dirty="0" smtClean="0"/>
              <a:t>need</a:t>
            </a:r>
            <a:r>
              <a:rPr lang="en-US" dirty="0"/>
              <a:t>(</a:t>
            </a:r>
            <a:r>
              <a:rPr lang="en-US" b="1" dirty="0" err="1">
                <a:solidFill>
                  <a:srgbClr val="E46C0A"/>
                </a:solidFill>
              </a:rPr>
              <a:t>retire_with_a_cushy_wall_street_job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implies(needs(C, </a:t>
            </a:r>
            <a:r>
              <a:rPr lang="en-US" dirty="0" err="1"/>
              <a:t>retire_with_a_cushy_wall_street_job</a:t>
            </a:r>
            <a:r>
              <a:rPr lang="en-US" dirty="0" smtClean="0"/>
              <a:t>),</a:t>
            </a:r>
            <a:br>
              <a:rPr lang="en-US" dirty="0" smtClean="0"/>
            </a:br>
            <a:r>
              <a:rPr lang="en-US" dirty="0" smtClean="0"/>
              <a:t>              role</a:t>
            </a:r>
            <a:r>
              <a:rPr lang="en-US" dirty="0"/>
              <a:t>(C,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politician</a:t>
            </a:r>
            <a:r>
              <a:rPr lang="en-US" dirty="0"/>
              <a:t>)).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dirty="0" smtClean="0"/>
              <a:t>need</a:t>
            </a:r>
            <a:r>
              <a:rPr lang="en-US" dirty="0"/>
              <a:t>(</a:t>
            </a:r>
            <a:r>
              <a:rPr lang="en-US" b="1" dirty="0" err="1">
                <a:solidFill>
                  <a:srgbClr val="E46C0A"/>
                </a:solidFill>
              </a:rPr>
              <a:t>get_the_big_scoop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implies(needs(C, </a:t>
            </a:r>
            <a:r>
              <a:rPr lang="en-US" dirty="0" err="1"/>
              <a:t>get_the_big_scoop</a:t>
            </a:r>
            <a:r>
              <a:rPr lang="en-US" dirty="0"/>
              <a:t>)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/>
              <a:t>	</a:t>
            </a:r>
            <a:r>
              <a:rPr lang="en-US" dirty="0" smtClean="0"/>
              <a:t>  role</a:t>
            </a:r>
            <a:r>
              <a:rPr lang="en-US" dirty="0"/>
              <a:t>(C, </a:t>
            </a:r>
            <a:r>
              <a:rPr lang="en-US" b="1" dirty="0">
                <a:solidFill>
                  <a:srgbClr val="984807"/>
                </a:solidFill>
              </a:rPr>
              <a:t>journalist</a:t>
            </a:r>
            <a:r>
              <a:rPr lang="en-US" dirty="0"/>
              <a:t>)).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dirty="0" smtClean="0"/>
              <a:t>need</a:t>
            </a:r>
            <a:r>
              <a:rPr lang="en-US" dirty="0"/>
              <a:t>(</a:t>
            </a:r>
            <a:r>
              <a:rPr lang="en-US" b="1" dirty="0">
                <a:solidFill>
                  <a:srgbClr val="E46C0A"/>
                </a:solidFill>
              </a:rPr>
              <a:t>make_50_grand_before_tuesday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contradiction(needs(C, make_50_grand_before_tuesday)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/>
              <a:t>	      </a:t>
            </a:r>
            <a:r>
              <a:rPr lang="en-US" dirty="0" smtClean="0"/>
              <a:t>       role</a:t>
            </a:r>
            <a:r>
              <a:rPr lang="en-US" dirty="0"/>
              <a:t>(C, </a:t>
            </a:r>
            <a:r>
              <a:rPr lang="en-US" b="1" dirty="0">
                <a:solidFill>
                  <a:srgbClr val="984807"/>
                </a:solidFill>
              </a:rPr>
              <a:t>billionaire</a:t>
            </a:r>
            <a:r>
              <a:rPr lang="en-US" dirty="0"/>
              <a:t>)).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52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location(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the_capitol_building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location(</a:t>
            </a:r>
            <a:r>
              <a:rPr lang="en-US" b="1" dirty="0" err="1">
                <a:solidFill>
                  <a:srgbClr val="E46C0A"/>
                </a:solidFill>
              </a:rPr>
              <a:t>a_corn_farm_in_iowa</a:t>
            </a:r>
            <a:r>
              <a:rPr lang="en-US" dirty="0"/>
              <a:t>).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dirty="0"/>
              <a:t>location(</a:t>
            </a:r>
            <a:r>
              <a:rPr lang="en-US" b="1" dirty="0" err="1">
                <a:solidFill>
                  <a:srgbClr val="E46C0A"/>
                </a:solidFill>
              </a:rPr>
              <a:t>a_fact_finding_tour_in_the_bahmamas</a:t>
            </a:r>
            <a:r>
              <a:rPr lang="en-US" dirty="0"/>
              <a:t>)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implies</a:t>
            </a:r>
            <a:r>
              <a:rPr lang="en-US" dirty="0"/>
              <a:t>(at(C, </a:t>
            </a:r>
            <a:r>
              <a:rPr lang="en-US" dirty="0" err="1"/>
              <a:t>a_fact_finding_tour_in_the_bahamas</a:t>
            </a:r>
            <a:r>
              <a:rPr lang="en-US" dirty="0"/>
              <a:t>)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/>
              <a:t>	</a:t>
            </a:r>
            <a:r>
              <a:rPr lang="en-US" dirty="0" smtClean="0"/>
              <a:t>  role</a:t>
            </a:r>
            <a:r>
              <a:rPr lang="en-US" dirty="0"/>
              <a:t>(C,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politician</a:t>
            </a:r>
            <a:r>
              <a:rPr lang="en-US" dirty="0"/>
              <a:t>)).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dirty="0"/>
              <a:t>location(</a:t>
            </a:r>
            <a:r>
              <a:rPr lang="en-US" b="1" dirty="0" err="1">
                <a:solidFill>
                  <a:srgbClr val="E46C0A"/>
                </a:solidFill>
              </a:rPr>
              <a:t>the_oval_office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location(</a:t>
            </a:r>
            <a:r>
              <a:rPr lang="en-US" b="1" dirty="0" err="1">
                <a:solidFill>
                  <a:srgbClr val="E46C0A"/>
                </a:solidFill>
              </a:rPr>
              <a:t>a_dc_pickup_bar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location(</a:t>
            </a:r>
            <a:r>
              <a:rPr lang="en-US" b="1" dirty="0" err="1">
                <a:solidFill>
                  <a:srgbClr val="E46C0A"/>
                </a:solidFill>
              </a:rPr>
              <a:t>the_watergate_hotel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location(</a:t>
            </a:r>
            <a:r>
              <a:rPr lang="en-US" b="1" dirty="0" err="1">
                <a:solidFill>
                  <a:srgbClr val="E46C0A"/>
                </a:solidFill>
              </a:rPr>
              <a:t>the_david_letterman_set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location(</a:t>
            </a:r>
            <a:r>
              <a:rPr lang="en-US" b="1" dirty="0" err="1">
                <a:solidFill>
                  <a:srgbClr val="E46C0A"/>
                </a:solidFill>
              </a:rPr>
              <a:t>the_police_station</a:t>
            </a:r>
            <a:r>
              <a:rPr lang="en-US" dirty="0"/>
              <a:t>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788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object(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ronald_reagans_ouija_board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object(</a:t>
            </a:r>
            <a:r>
              <a:rPr lang="en-US" b="1" dirty="0" err="1">
                <a:solidFill>
                  <a:srgbClr val="E46C0A"/>
                </a:solidFill>
              </a:rPr>
              <a:t>an_experimental_truth_serum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object(</a:t>
            </a:r>
            <a:r>
              <a:rPr lang="en-US" b="1" dirty="0" err="1">
                <a:solidFill>
                  <a:srgbClr val="E46C0A"/>
                </a:solidFill>
              </a:rPr>
              <a:t>half_a_kilogram_of_heroin</a:t>
            </a:r>
            <a:r>
              <a:rPr lang="en-US" dirty="0"/>
              <a:t>).</a:t>
            </a:r>
          </a:p>
          <a:p>
            <a:pPr marL="0" indent="0">
              <a:buNone/>
            </a:pPr>
            <a:r>
              <a:rPr lang="en-US" dirty="0"/>
              <a:t>object(</a:t>
            </a:r>
            <a:r>
              <a:rPr lang="en-US" b="1" dirty="0" err="1">
                <a:solidFill>
                  <a:srgbClr val="E46C0A"/>
                </a:solidFill>
              </a:rPr>
              <a:t>the_nuclear_football</a:t>
            </a:r>
            <a:r>
              <a:rPr lang="en-US" dirty="0"/>
              <a:t>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9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Assignment </a:t>
            </a:r>
            <a:r>
              <a:rPr lang="en-US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Work in </a:t>
            </a:r>
            <a:r>
              <a:rPr lang="en-US" b="1" dirty="0" smtClean="0">
                <a:solidFill>
                  <a:srgbClr val="E46C0A"/>
                </a:solidFill>
              </a:rPr>
              <a:t>groups of 3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Make a PCG system for </a:t>
            </a:r>
            <a:r>
              <a:rPr lang="en-US" b="1" dirty="0" smtClean="0">
                <a:solidFill>
                  <a:srgbClr val="E46C0A"/>
                </a:solidFill>
              </a:rPr>
              <a:t>Fiasco</a:t>
            </a:r>
          </a:p>
          <a:p>
            <a:pPr lvl="1"/>
            <a:r>
              <a:rPr lang="en-US" dirty="0" smtClean="0"/>
              <a:t>Choose a theme</a:t>
            </a:r>
          </a:p>
          <a:p>
            <a:pPr lvl="1"/>
            <a:r>
              <a:rPr lang="en-US" dirty="0" smtClean="0"/>
              <a:t>Make a “</a:t>
            </a:r>
            <a:r>
              <a:rPr lang="en-US" dirty="0" err="1" smtClean="0"/>
              <a:t>playset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Write it as Prolog code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Algorithmic work is already done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Don’t need to write any recursions of list iterations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You just need to do </a:t>
            </a:r>
            <a:r>
              <a:rPr lang="en-US" b="1" dirty="0" smtClean="0">
                <a:solidFill>
                  <a:srgbClr val="E46C0A"/>
                </a:solidFill>
              </a:rPr>
              <a:t>knowledge engineering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-16664" r="-166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54948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phase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Work together to choose</a:t>
            </a:r>
          </a:p>
          <a:p>
            <a:pPr lvl="1"/>
            <a:r>
              <a:rPr lang="en-US" b="1" dirty="0">
                <a:solidFill>
                  <a:srgbClr val="E46C0A"/>
                </a:solidFill>
              </a:rPr>
              <a:t>R</a:t>
            </a:r>
            <a:r>
              <a:rPr lang="en-US" b="1" dirty="0" smtClean="0">
                <a:solidFill>
                  <a:srgbClr val="E46C0A"/>
                </a:solidFill>
              </a:rPr>
              <a:t>elationships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between characters</a:t>
            </a:r>
          </a:p>
          <a:p>
            <a:pPr lvl="2"/>
            <a:r>
              <a:rPr lang="en-US" dirty="0" smtClean="0"/>
              <a:t>One for each pair of characters sitting next to one another</a:t>
            </a:r>
          </a:p>
          <a:p>
            <a:pPr lvl="1"/>
            <a:r>
              <a:rPr lang="en-US" b="1" dirty="0" smtClean="0">
                <a:solidFill>
                  <a:srgbClr val="E46C0A"/>
                </a:solidFill>
              </a:rPr>
              <a:t>Needs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of characters</a:t>
            </a:r>
          </a:p>
          <a:p>
            <a:pPr lvl="1"/>
            <a:r>
              <a:rPr lang="en-US" b="1" dirty="0" smtClean="0">
                <a:solidFill>
                  <a:srgbClr val="E46C0A"/>
                </a:solidFill>
              </a:rPr>
              <a:t>Locations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the action will take place in</a:t>
            </a:r>
          </a:p>
          <a:p>
            <a:pPr lvl="1"/>
            <a:r>
              <a:rPr lang="en-US" b="1" dirty="0" smtClean="0">
                <a:solidFill>
                  <a:srgbClr val="E46C0A"/>
                </a:solidFill>
              </a:rPr>
              <a:t>Objects</a:t>
            </a:r>
            <a:r>
              <a:rPr lang="en-US" dirty="0" smtClean="0">
                <a:solidFill>
                  <a:srgbClr val="E46C0A"/>
                </a:solidFill>
              </a:rPr>
              <a:t> </a:t>
            </a:r>
            <a:r>
              <a:rPr lang="en-US" dirty="0" smtClean="0"/>
              <a:t>(props) that appear in the world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“</a:t>
            </a:r>
            <a:r>
              <a:rPr lang="en-US" b="1" dirty="0" err="1" smtClean="0">
                <a:solidFill>
                  <a:srgbClr val="E46C0A"/>
                </a:solidFill>
              </a:rPr>
              <a:t>Playsets</a:t>
            </a:r>
            <a:r>
              <a:rPr lang="en-US" dirty="0" smtClean="0"/>
              <a:t>” for different genres</a:t>
            </a:r>
          </a:p>
          <a:p>
            <a:pPr lvl="1"/>
            <a:r>
              <a:rPr lang="en-US" dirty="0" smtClean="0"/>
              <a:t>Touring rock band</a:t>
            </a:r>
          </a:p>
          <a:p>
            <a:pPr lvl="1"/>
            <a:r>
              <a:rPr lang="en-US" dirty="0" smtClean="0"/>
              <a:t>Boogie Nights-style disco</a:t>
            </a:r>
          </a:p>
          <a:p>
            <a:pPr lvl="1"/>
            <a:r>
              <a:rPr lang="en-US" dirty="0" smtClean="0"/>
              <a:t>Western</a:t>
            </a:r>
          </a:p>
          <a:p>
            <a:pPr lvl="1"/>
            <a:r>
              <a:rPr lang="en-US" dirty="0" smtClean="0"/>
              <a:t>Bank robbery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They define the possible relationships, needs, locations, and objects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840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dirty="0" err="1" smtClean="0"/>
              <a:t>playset</a:t>
            </a:r>
            <a:r>
              <a:rPr lang="en-US" dirty="0" smtClean="0"/>
              <a:t>: Saturday Night </a:t>
            </a:r>
            <a:r>
              <a:rPr lang="fr-FR" dirty="0" smtClean="0"/>
              <a:t>’</a:t>
            </a:r>
            <a:r>
              <a:rPr lang="en-US" dirty="0" smtClean="0"/>
              <a:t>78</a:t>
            </a:r>
            <a:br>
              <a:rPr lang="en-US" dirty="0" smtClean="0"/>
            </a:br>
            <a:r>
              <a:rPr lang="en-US" sz="2200" dirty="0" smtClean="0"/>
              <a:t>by </a:t>
            </a:r>
            <a:r>
              <a:rPr lang="en-US" sz="2200" dirty="0" err="1" smtClean="0"/>
              <a:t>Wil</a:t>
            </a:r>
            <a:r>
              <a:rPr lang="en-US" sz="2200" dirty="0" smtClean="0"/>
              <a:t> Wheaton and Jason Morningstar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17341" r="-17341"/>
          <a:stretch>
            <a:fillRect/>
          </a:stretch>
        </p:blipFill>
        <p:spPr/>
      </p:pic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-12155" r="-12155"/>
          <a:stretch>
            <a:fillRect/>
          </a:stretch>
        </p:blipFill>
        <p:spPr/>
      </p:pic>
      <p:sp>
        <p:nvSpPr>
          <p:cNvPr id="12" name="TextBox 11"/>
          <p:cNvSpPr txBox="1"/>
          <p:nvPr/>
        </p:nvSpPr>
        <p:spPr>
          <a:xfrm>
            <a:off x="990600" y="6324600"/>
            <a:ext cx="52111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4"/>
              </a:rPr>
              <a:t>http://www.bullypulpitgames.com/wiki/index.php?title=Saturday_Night_%</a:t>
            </a:r>
            <a:r>
              <a:rPr lang="en-US" sz="1200" dirty="0" smtClean="0">
                <a:hlinkClick r:id="rId4"/>
              </a:rPr>
              <a:t>2778</a:t>
            </a:r>
            <a:r>
              <a:rPr lang="en-US" sz="1200" dirty="0" smtClean="0"/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19853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playset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23250" r="-23250"/>
          <a:stretch>
            <a:fillRect/>
          </a:stretch>
        </p:blipFill>
        <p:spPr/>
      </p:pic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-21908" r="-219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24968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playset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22928" r="-22928"/>
          <a:stretch>
            <a:fillRect/>
          </a:stretch>
        </p:blipFill>
        <p:spPr/>
      </p:pic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-26628" r="-266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8239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smtClean="0"/>
              <a:t>playset</a:t>
            </a:r>
            <a:endParaRPr lang="en-US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22928" r="-22928"/>
          <a:stretch>
            <a:fillRect/>
          </a:stretch>
        </p:blipFill>
        <p:spPr/>
      </p:pic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-19403" r="-194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44137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8447</TotalTime>
  <Words>1403</Words>
  <Application>Microsoft Office PowerPoint</Application>
  <PresentationFormat>On-screen Show (4:3)</PresentationFormat>
  <Paragraphs>305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ＭＳ Ｐゴシック</vt:lpstr>
      <vt:lpstr>Arial</vt:lpstr>
      <vt:lpstr>Calibri</vt:lpstr>
      <vt:lpstr>Office Theme</vt:lpstr>
      <vt:lpstr>Writing playsets for Fiascomatic</vt:lpstr>
      <vt:lpstr>Procedural content generation</vt:lpstr>
      <vt:lpstr>Why PCG?</vt:lpstr>
      <vt:lpstr>Assignment 3</vt:lpstr>
      <vt:lpstr>Setup phase</vt:lpstr>
      <vt:lpstr>A playset: Saturday Night ’78 by Wil Wheaton and Jason Morningstar</vt:lpstr>
      <vt:lpstr>A playset</vt:lpstr>
      <vt:lpstr>A playset</vt:lpstr>
      <vt:lpstr>A playset</vt:lpstr>
      <vt:lpstr>Why I never get to play Fiasco</vt:lpstr>
      <vt:lpstr>Technology to the rescue</vt:lpstr>
      <vt:lpstr>Generating a setup</vt:lpstr>
      <vt:lpstr>Basic idea</vt:lpstr>
      <vt:lpstr>Writing a Prolog program</vt:lpstr>
      <vt:lpstr>What a setup looks like</vt:lpstr>
      <vt:lpstr>What a playset looks like</vt:lpstr>
      <vt:lpstr>Defining relations, needs, objects, and locations</vt:lpstr>
      <vt:lpstr>Defining implications and contradictions</vt:lpstr>
      <vt:lpstr>Example: defining a symmetric relation</vt:lpstr>
      <vt:lpstr>Example: defining a symmetric relation</vt:lpstr>
      <vt:lpstr>Higher-order properties of relations</vt:lpstr>
      <vt:lpstr>Example: family</vt:lpstr>
      <vt:lpstr>Generalization</vt:lpstr>
      <vt:lpstr>Assigning roles</vt:lpstr>
      <vt:lpstr>Role relations</vt:lpstr>
      <vt:lpstr>Contradictory roles</vt:lpstr>
      <vt:lpstr>Example: a Washington politics playset</vt:lpstr>
      <vt:lpstr>Relationships</vt:lpstr>
      <vt:lpstr>Role conflicts</vt:lpstr>
      <vt:lpstr>You can only have one boss</vt:lpstr>
      <vt:lpstr>Very important subtlety</vt:lpstr>
      <vt:lpstr>Another important subtlety</vt:lpstr>
      <vt:lpstr>Other relationships</vt:lpstr>
      <vt:lpstr>Needs</vt:lpstr>
      <vt:lpstr>Some needs have restrictions</vt:lpstr>
      <vt:lpstr>Locations</vt:lpstr>
      <vt:lpstr>Objects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Horswill</dc:creator>
  <cp:lastModifiedBy>Ian Horswill</cp:lastModifiedBy>
  <cp:revision>326</cp:revision>
  <dcterms:created xsi:type="dcterms:W3CDTF">2012-09-30T22:48:50Z</dcterms:created>
  <dcterms:modified xsi:type="dcterms:W3CDTF">2016-04-15T21:51:09Z</dcterms:modified>
</cp:coreProperties>
</file>

<file path=docProps/thumbnail.jpeg>
</file>